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8" r:id="rId2"/>
    <p:sldId id="336" r:id="rId3"/>
    <p:sldId id="337" r:id="rId4"/>
    <p:sldId id="311" r:id="rId5"/>
    <p:sldId id="340" r:id="rId6"/>
    <p:sldId id="400" r:id="rId7"/>
    <p:sldId id="342" r:id="rId8"/>
    <p:sldId id="401" r:id="rId9"/>
    <p:sldId id="405" r:id="rId10"/>
    <p:sldId id="404" r:id="rId11"/>
    <p:sldId id="406" r:id="rId12"/>
    <p:sldId id="407" r:id="rId13"/>
    <p:sldId id="408" r:id="rId14"/>
    <p:sldId id="410" r:id="rId15"/>
    <p:sldId id="412" r:id="rId16"/>
    <p:sldId id="413" r:id="rId17"/>
    <p:sldId id="414" r:id="rId18"/>
    <p:sldId id="415" r:id="rId19"/>
    <p:sldId id="387" r:id="rId20"/>
    <p:sldId id="416" r:id="rId21"/>
    <p:sldId id="319" r:id="rId22"/>
    <p:sldId id="438" r:id="rId23"/>
    <p:sldId id="326" r:id="rId24"/>
    <p:sldId id="418" r:id="rId25"/>
    <p:sldId id="419" r:id="rId26"/>
    <p:sldId id="420" r:id="rId27"/>
    <p:sldId id="376" r:id="rId28"/>
    <p:sldId id="417" r:id="rId29"/>
    <p:sldId id="421" r:id="rId30"/>
    <p:sldId id="381" r:id="rId31"/>
    <p:sldId id="385" r:id="rId32"/>
    <p:sldId id="388" r:id="rId33"/>
    <p:sldId id="422" r:id="rId34"/>
    <p:sldId id="423" r:id="rId35"/>
    <p:sldId id="425" r:id="rId36"/>
    <p:sldId id="426" r:id="rId37"/>
    <p:sldId id="368" r:id="rId38"/>
    <p:sldId id="394" r:id="rId39"/>
    <p:sldId id="427" r:id="rId40"/>
    <p:sldId id="428" r:id="rId41"/>
    <p:sldId id="429" r:id="rId42"/>
    <p:sldId id="430" r:id="rId43"/>
    <p:sldId id="369" r:id="rId44"/>
    <p:sldId id="435" r:id="rId45"/>
    <p:sldId id="395" r:id="rId46"/>
    <p:sldId id="432" r:id="rId47"/>
    <p:sldId id="433" r:id="rId48"/>
    <p:sldId id="440" r:id="rId49"/>
    <p:sldId id="437" r:id="rId50"/>
  </p:sldIdLst>
  <p:sldSz cx="10693400" cy="7561263"/>
  <p:notesSz cx="9144000" cy="6858000"/>
  <p:embeddedFontLst>
    <p:embeddedFont>
      <p:font typeface="맑은 고딕" pitchFamily="50" charset="-127"/>
      <p:regular r:id="rId51"/>
      <p:bold r:id="rId52"/>
    </p:embeddedFont>
    <p:embeddedFont>
      <p:font typeface="HY견고딕" pitchFamily="18" charset="-127"/>
      <p:regular r:id="rId53"/>
    </p:embeddedFont>
  </p:embeddedFontLst>
  <p:defaultTextStyle>
    <a:defPPr>
      <a:defRPr lang="ko-KR"/>
    </a:defPPr>
    <a:lvl1pPr marL="0" algn="l" defTabSz="99557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788" algn="l" defTabSz="99557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579" algn="l" defTabSz="99557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368" algn="l" defTabSz="99557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157" algn="l" defTabSz="99557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8947" algn="l" defTabSz="99557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6736" algn="l" defTabSz="99557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525" algn="l" defTabSz="99557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315" algn="l" defTabSz="99557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81E"/>
    <a:srgbClr val="BFA681"/>
    <a:srgbClr val="272123"/>
    <a:srgbClr val="33CCFF"/>
    <a:srgbClr val="C0C0C0"/>
    <a:srgbClr val="AF9061"/>
    <a:srgbClr val="FDA800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 autoAdjust="0"/>
    <p:restoredTop sz="98113" autoAdjust="0"/>
  </p:normalViewPr>
  <p:slideViewPr>
    <p:cSldViewPr>
      <p:cViewPr varScale="1">
        <p:scale>
          <a:sx n="100" d="100"/>
          <a:sy n="100" d="100"/>
        </p:scale>
        <p:origin x="-1806" y="-90"/>
      </p:cViewPr>
      <p:guideLst>
        <p:guide orient="horz" pos="2382"/>
        <p:guide orient="horz" pos="80"/>
        <p:guide orient="horz" pos="4683"/>
        <p:guide orient="horz" pos="331"/>
        <p:guide orient="horz" pos="4432"/>
        <p:guide orient="horz" pos="981"/>
        <p:guide orient="horz" pos="531"/>
        <p:guide orient="horz" pos="2332"/>
        <p:guide orient="horz" pos="2431"/>
        <p:guide orient="horz" pos="4582"/>
        <p:guide orient="horz" pos="2581"/>
        <p:guide orient="horz" pos="881"/>
        <p:guide orient="horz" pos="1881"/>
        <p:guide orient="horz" pos="1782"/>
        <p:guide pos="2192"/>
        <p:guide pos="283"/>
        <p:guide pos="6649"/>
        <p:guide pos="87"/>
        <p:guide pos="4005"/>
        <p:guide pos="5915"/>
        <p:guide pos="675"/>
        <p:guide pos="3368"/>
        <p:guide pos="6061"/>
        <p:guide/>
        <p:guide pos="3466"/>
        <p:guide pos="3613"/>
        <p:guide pos="626"/>
        <p:guide pos="528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6"/>
            <a:ext cx="9089390" cy="162077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1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7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6" y="302805"/>
            <a:ext cx="2406015" cy="645157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5"/>
            <a:ext cx="7039822" cy="645157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4"/>
            <a:ext cx="9089390" cy="1501751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8"/>
            <a:ext cx="9089390" cy="165402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977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9557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9336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9115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88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8673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845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823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6"/>
            <a:ext cx="4722918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3" y="1764296"/>
            <a:ext cx="4722918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1" y="1692533"/>
            <a:ext cx="4724775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788" indent="0">
              <a:buNone/>
              <a:defRPr sz="2200" b="1"/>
            </a:lvl2pPr>
            <a:lvl3pPr marL="995579" indent="0">
              <a:buNone/>
              <a:defRPr sz="2000" b="1"/>
            </a:lvl3pPr>
            <a:lvl4pPr marL="1493368" indent="0">
              <a:buNone/>
              <a:defRPr sz="1700" b="1"/>
            </a:lvl4pPr>
            <a:lvl5pPr marL="1991157" indent="0">
              <a:buNone/>
              <a:defRPr sz="1700" b="1"/>
            </a:lvl5pPr>
            <a:lvl6pPr marL="2488947" indent="0">
              <a:buNone/>
              <a:defRPr sz="1700" b="1"/>
            </a:lvl6pPr>
            <a:lvl7pPr marL="2986736" indent="0">
              <a:buNone/>
              <a:defRPr sz="1700" b="1"/>
            </a:lvl7pPr>
            <a:lvl8pPr marL="3484525" indent="0">
              <a:buNone/>
              <a:defRPr sz="1700" b="1"/>
            </a:lvl8pPr>
            <a:lvl9pPr marL="3982315" indent="0">
              <a:buNone/>
              <a:defRPr sz="17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1" y="2397902"/>
            <a:ext cx="4724775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101" y="1692533"/>
            <a:ext cx="4726633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788" indent="0">
              <a:buNone/>
              <a:defRPr sz="2200" b="1"/>
            </a:lvl2pPr>
            <a:lvl3pPr marL="995579" indent="0">
              <a:buNone/>
              <a:defRPr sz="2000" b="1"/>
            </a:lvl3pPr>
            <a:lvl4pPr marL="1493368" indent="0">
              <a:buNone/>
              <a:defRPr sz="1700" b="1"/>
            </a:lvl4pPr>
            <a:lvl5pPr marL="1991157" indent="0">
              <a:buNone/>
              <a:defRPr sz="1700" b="1"/>
            </a:lvl5pPr>
            <a:lvl6pPr marL="2488947" indent="0">
              <a:buNone/>
              <a:defRPr sz="1700" b="1"/>
            </a:lvl6pPr>
            <a:lvl7pPr marL="2986736" indent="0">
              <a:buNone/>
              <a:defRPr sz="1700" b="1"/>
            </a:lvl7pPr>
            <a:lvl8pPr marL="3484525" indent="0">
              <a:buNone/>
              <a:defRPr sz="1700" b="1"/>
            </a:lvl8pPr>
            <a:lvl9pPr marL="3982315" indent="0">
              <a:buNone/>
              <a:defRPr sz="17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101" y="2397902"/>
            <a:ext cx="4726633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5" y="301054"/>
            <a:ext cx="5977906" cy="645332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500"/>
            </a:lvl1pPr>
            <a:lvl2pPr marL="497788" indent="0">
              <a:buNone/>
              <a:defRPr sz="1300"/>
            </a:lvl2pPr>
            <a:lvl3pPr marL="995579" indent="0">
              <a:buNone/>
              <a:defRPr sz="1100"/>
            </a:lvl3pPr>
            <a:lvl4pPr marL="1493368" indent="0">
              <a:buNone/>
              <a:defRPr sz="1000"/>
            </a:lvl4pPr>
            <a:lvl5pPr marL="1991157" indent="0">
              <a:buNone/>
              <a:defRPr sz="1000"/>
            </a:lvl5pPr>
            <a:lvl6pPr marL="2488947" indent="0">
              <a:buNone/>
              <a:defRPr sz="1000"/>
            </a:lvl6pPr>
            <a:lvl7pPr marL="2986736" indent="0">
              <a:buNone/>
              <a:defRPr sz="1000"/>
            </a:lvl7pPr>
            <a:lvl8pPr marL="3484525" indent="0">
              <a:buNone/>
              <a:defRPr sz="1000"/>
            </a:lvl8pPr>
            <a:lvl9pPr marL="3982315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500"/>
            </a:lvl1pPr>
            <a:lvl2pPr marL="497788" indent="0">
              <a:buNone/>
              <a:defRPr sz="3000"/>
            </a:lvl2pPr>
            <a:lvl3pPr marL="995579" indent="0">
              <a:buNone/>
              <a:defRPr sz="2600"/>
            </a:lvl3pPr>
            <a:lvl4pPr marL="1493368" indent="0">
              <a:buNone/>
              <a:defRPr sz="2200"/>
            </a:lvl4pPr>
            <a:lvl5pPr marL="1991157" indent="0">
              <a:buNone/>
              <a:defRPr sz="2200"/>
            </a:lvl5pPr>
            <a:lvl6pPr marL="2488947" indent="0">
              <a:buNone/>
              <a:defRPr sz="2200"/>
            </a:lvl6pPr>
            <a:lvl7pPr marL="2986736" indent="0">
              <a:buNone/>
              <a:defRPr sz="2200"/>
            </a:lvl7pPr>
            <a:lvl8pPr marL="3484525" indent="0">
              <a:buNone/>
              <a:defRPr sz="2200"/>
            </a:lvl8pPr>
            <a:lvl9pPr marL="3982315" indent="0">
              <a:buNone/>
              <a:defRPr sz="22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40"/>
            <a:ext cx="6416040" cy="887398"/>
          </a:xfrm>
        </p:spPr>
        <p:txBody>
          <a:bodyPr/>
          <a:lstStyle>
            <a:lvl1pPr marL="0" indent="0">
              <a:buNone/>
              <a:defRPr sz="1500"/>
            </a:lvl1pPr>
            <a:lvl2pPr marL="497788" indent="0">
              <a:buNone/>
              <a:defRPr sz="1300"/>
            </a:lvl2pPr>
            <a:lvl3pPr marL="995579" indent="0">
              <a:buNone/>
              <a:defRPr sz="1100"/>
            </a:lvl3pPr>
            <a:lvl4pPr marL="1493368" indent="0">
              <a:buNone/>
              <a:defRPr sz="1000"/>
            </a:lvl4pPr>
            <a:lvl5pPr marL="1991157" indent="0">
              <a:buNone/>
              <a:defRPr sz="1000"/>
            </a:lvl5pPr>
            <a:lvl6pPr marL="2488947" indent="0">
              <a:buNone/>
              <a:defRPr sz="1000"/>
            </a:lvl6pPr>
            <a:lvl7pPr marL="2986736" indent="0">
              <a:buNone/>
              <a:defRPr sz="1000"/>
            </a:lvl7pPr>
            <a:lvl8pPr marL="3484525" indent="0">
              <a:buNone/>
              <a:defRPr sz="1000"/>
            </a:lvl8pPr>
            <a:lvl9pPr marL="3982315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1" y="302801"/>
            <a:ext cx="9624060" cy="1260211"/>
          </a:xfrm>
          <a:prstGeom prst="rect">
            <a:avLst/>
          </a:prstGeom>
        </p:spPr>
        <p:txBody>
          <a:bodyPr vert="horz" lIns="99557" tIns="49779" rIns="99557" bIns="49779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1" y="1764296"/>
            <a:ext cx="9624060" cy="4990084"/>
          </a:xfrm>
          <a:prstGeom prst="rect">
            <a:avLst/>
          </a:prstGeom>
        </p:spPr>
        <p:txBody>
          <a:bodyPr vert="horz" lIns="99557" tIns="49779" rIns="99557" bIns="49779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vert="horz" lIns="99557" tIns="49779" rIns="99557" bIns="49779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vert="horz" lIns="99557" tIns="49779" rIns="99557" bIns="49779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3"/>
            <a:ext cx="2495127" cy="402567"/>
          </a:xfrm>
          <a:prstGeom prst="rect">
            <a:avLst/>
          </a:prstGeom>
        </p:spPr>
        <p:txBody>
          <a:bodyPr vert="horz" lIns="99557" tIns="49779" rIns="99557" bIns="49779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95579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42" indent="-373342" algn="l" defTabSz="995579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08" indent="-311118" algn="l" defTabSz="995579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473" indent="-248895" algn="l" defTabSz="995579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263" indent="-248895" algn="l" defTabSz="995579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051" indent="-248895" algn="l" defTabSz="995579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7841" indent="-248895" algn="l" defTabSz="995579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630" indent="-248895" algn="l" defTabSz="995579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420" indent="-248895" algn="l" defTabSz="995579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208" indent="-248895" algn="l" defTabSz="995579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7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88" algn="l" defTabSz="99557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79" algn="l" defTabSz="99557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68" algn="l" defTabSz="99557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157" algn="l" defTabSz="99557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947" algn="l" defTabSz="99557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736" algn="l" defTabSz="99557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525" algn="l" defTabSz="99557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315" algn="l" defTabSz="99557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5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3.png"/><Relationship Id="rId5" Type="http://schemas.openxmlformats.org/officeDocument/2006/relationships/image" Target="../media/image55.png"/><Relationship Id="rId10" Type="http://schemas.openxmlformats.org/officeDocument/2006/relationships/hyperlink" Target="mailto:wwpp117@naver.com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wwpp117@naver.com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5.png"/><Relationship Id="rId5" Type="http://schemas.openxmlformats.org/officeDocument/2006/relationships/image" Target="../media/image62.png"/><Relationship Id="rId10" Type="http://schemas.openxmlformats.org/officeDocument/2006/relationships/image" Target="../media/image14.png"/><Relationship Id="rId4" Type="http://schemas.openxmlformats.org/officeDocument/2006/relationships/image" Target="../media/image61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5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3.png"/><Relationship Id="rId5" Type="http://schemas.openxmlformats.org/officeDocument/2006/relationships/image" Target="../media/image68.png"/><Relationship Id="rId10" Type="http://schemas.openxmlformats.org/officeDocument/2006/relationships/hyperlink" Target="mailto:wwpp117@naver.com" TargetMode="External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hyperlink" Target="mailto:wwpp117@naver.com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11.png"/><Relationship Id="rId5" Type="http://schemas.openxmlformats.org/officeDocument/2006/relationships/image" Target="../media/image76.png"/><Relationship Id="rId15" Type="http://schemas.openxmlformats.org/officeDocument/2006/relationships/image" Target="../media/image15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5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1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13.png"/><Relationship Id="rId5" Type="http://schemas.openxmlformats.org/officeDocument/2006/relationships/image" Target="../media/image85.png"/><Relationship Id="rId10" Type="http://schemas.openxmlformats.org/officeDocument/2006/relationships/hyperlink" Target="mailto:wwpp117@naver.com" TargetMode="External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5.png"/><Relationship Id="rId2" Type="http://schemas.openxmlformats.org/officeDocument/2006/relationships/image" Target="../media/image90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3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hyperlink" Target="mailto:wwpp117@naver.com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5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3.png"/><Relationship Id="rId5" Type="http://schemas.openxmlformats.org/officeDocument/2006/relationships/image" Target="../media/image104.png"/><Relationship Id="rId10" Type="http://schemas.openxmlformats.org/officeDocument/2006/relationships/hyperlink" Target="mailto:wwpp117@naver.com" TargetMode="External"/><Relationship Id="rId4" Type="http://schemas.openxmlformats.org/officeDocument/2006/relationships/image" Target="../media/image103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5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12" Type="http://schemas.openxmlformats.org/officeDocument/2006/relationships/image" Target="../media/image1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3.png"/><Relationship Id="rId5" Type="http://schemas.openxmlformats.org/officeDocument/2006/relationships/image" Target="../media/image110.png"/><Relationship Id="rId10" Type="http://schemas.openxmlformats.org/officeDocument/2006/relationships/hyperlink" Target="mailto:wwpp117@naver.com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wwpp117@naver.com" TargetMode="External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5.png"/><Relationship Id="rId5" Type="http://schemas.openxmlformats.org/officeDocument/2006/relationships/image" Target="../media/image117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wwpp117@naver.com" TargetMode="External"/><Relationship Id="rId3" Type="http://schemas.openxmlformats.org/officeDocument/2006/relationships/image" Target="../media/image121.png"/><Relationship Id="rId7" Type="http://schemas.openxmlformats.org/officeDocument/2006/relationships/image" Target="../media/image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5.png"/><Relationship Id="rId5" Type="http://schemas.openxmlformats.org/officeDocument/2006/relationships/image" Target="../media/image123.png"/><Relationship Id="rId10" Type="http://schemas.openxmlformats.org/officeDocument/2006/relationships/image" Target="../media/image14.png"/><Relationship Id="rId4" Type="http://schemas.openxmlformats.org/officeDocument/2006/relationships/image" Target="../media/image122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4.png"/><Relationship Id="rId3" Type="http://schemas.openxmlformats.org/officeDocument/2006/relationships/image" Target="../media/image126.png"/><Relationship Id="rId7" Type="http://schemas.openxmlformats.org/officeDocument/2006/relationships/image" Target="../media/image129.jpeg"/><Relationship Id="rId12" Type="http://schemas.openxmlformats.org/officeDocument/2006/relationships/image" Target="../media/image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hyperlink" Target="mailto:wwpp117@naver.com" TargetMode="External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1.png"/><Relationship Id="rId9" Type="http://schemas.openxmlformats.org/officeDocument/2006/relationships/image" Target="../media/image131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.png"/><Relationship Id="rId5" Type="http://schemas.openxmlformats.org/officeDocument/2006/relationships/image" Target="../media/image136.png"/><Relationship Id="rId10" Type="http://schemas.openxmlformats.org/officeDocument/2006/relationships/image" Target="../media/image13.png"/><Relationship Id="rId4" Type="http://schemas.openxmlformats.org/officeDocument/2006/relationships/image" Target="../media/image135.png"/><Relationship Id="rId9" Type="http://schemas.openxmlformats.org/officeDocument/2006/relationships/hyperlink" Target="mailto:wwpp117@naver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2.png"/><Relationship Id="rId7" Type="http://schemas.openxmlformats.org/officeDocument/2006/relationships/image" Target="../media/image1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wwpp117@naver.com" TargetMode="External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6.png"/><Relationship Id="rId7" Type="http://schemas.openxmlformats.org/officeDocument/2006/relationships/image" Target="../media/image1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mailto:wwpp117@naver.com" TargetMode="External"/><Relationship Id="rId4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9.png"/><Relationship Id="rId7" Type="http://schemas.openxmlformats.org/officeDocument/2006/relationships/image" Target="../media/image1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wwpp117@naver.com" TargetMode="External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hyperlink" Target="mailto:wwpp117@naver.com" TargetMode="External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5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3.png"/><Relationship Id="rId5" Type="http://schemas.openxmlformats.org/officeDocument/2006/relationships/image" Target="../media/image163.png"/><Relationship Id="rId10" Type="http://schemas.openxmlformats.org/officeDocument/2006/relationships/hyperlink" Target="mailto:wwpp117@naver.com" TargetMode="External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mailto:wwpp117@naver.com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1.png"/><Relationship Id="rId7" Type="http://schemas.openxmlformats.org/officeDocument/2006/relationships/image" Target="../media/image1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mailto:wwpp117@naver.com" TargetMode="External"/><Relationship Id="rId4" Type="http://schemas.openxmlformats.org/officeDocument/2006/relationships/image" Target="../media/image1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3.png"/><Relationship Id="rId7" Type="http://schemas.openxmlformats.org/officeDocument/2006/relationships/image" Target="../media/image1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mailto:wwpp117@naver.com" TargetMode="External"/><Relationship Id="rId4" Type="http://schemas.openxmlformats.org/officeDocument/2006/relationships/image" Target="../media/image17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7.png"/><Relationship Id="rId7" Type="http://schemas.openxmlformats.org/officeDocument/2006/relationships/hyperlink" Target="mailto:wwpp117@naver.com" TargetMode="Externa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9.png"/><Relationship Id="rId10" Type="http://schemas.openxmlformats.org/officeDocument/2006/relationships/image" Target="../media/image15.png"/><Relationship Id="rId4" Type="http://schemas.openxmlformats.org/officeDocument/2006/relationships/image" Target="../media/image178.png"/><Relationship Id="rId9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89.png"/><Relationship Id="rId17" Type="http://schemas.openxmlformats.org/officeDocument/2006/relationships/image" Target="../media/image15.png"/><Relationship Id="rId2" Type="http://schemas.openxmlformats.org/officeDocument/2006/relationships/image" Target="../media/image180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8.png"/><Relationship Id="rId5" Type="http://schemas.openxmlformats.org/officeDocument/2006/relationships/image" Target="../media/image183.png"/><Relationship Id="rId1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hyperlink" Target="mailto:wwpp117@naver.com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2.png"/><Relationship Id="rId7" Type="http://schemas.openxmlformats.org/officeDocument/2006/relationships/image" Target="../media/image1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wwpp117@naver.com" TargetMode="External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mailto:wwpp117@naver.com" TargetMode="External"/><Relationship Id="rId3" Type="http://schemas.openxmlformats.org/officeDocument/2006/relationships/image" Target="../media/image196.png"/><Relationship Id="rId7" Type="http://schemas.openxmlformats.org/officeDocument/2006/relationships/image" Target="../media/image1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15.png"/><Relationship Id="rId5" Type="http://schemas.openxmlformats.org/officeDocument/2006/relationships/image" Target="../media/image198.png"/><Relationship Id="rId10" Type="http://schemas.openxmlformats.org/officeDocument/2006/relationships/image" Target="../media/image14.png"/><Relationship Id="rId4" Type="http://schemas.openxmlformats.org/officeDocument/2006/relationships/image" Target="../media/image197.pn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14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1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openxmlformats.org/officeDocument/2006/relationships/hyperlink" Target="mailto:wwpp117@naver.com" TargetMode="External"/><Relationship Id="rId5" Type="http://schemas.openxmlformats.org/officeDocument/2006/relationships/image" Target="../media/image203.png"/><Relationship Id="rId10" Type="http://schemas.openxmlformats.org/officeDocument/2006/relationships/image" Target="../media/image11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mailto:wwpp117@naver.com" TargetMode="External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15.png"/><Relationship Id="rId5" Type="http://schemas.openxmlformats.org/officeDocument/2006/relationships/image" Target="../media/image211.jpe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mailto:wwpp117@naver.com" TargetMode="External"/><Relationship Id="rId3" Type="http://schemas.openxmlformats.org/officeDocument/2006/relationships/image" Target="../media/image215.png"/><Relationship Id="rId7" Type="http://schemas.openxmlformats.org/officeDocument/2006/relationships/image" Target="../media/image218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216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mailto:wwpp117@naver.com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jpeg"/><Relationship Id="rId13" Type="http://schemas.openxmlformats.org/officeDocument/2006/relationships/image" Target="../media/image14.png"/><Relationship Id="rId3" Type="http://schemas.openxmlformats.org/officeDocument/2006/relationships/image" Target="../media/image220.png"/><Relationship Id="rId7" Type="http://schemas.openxmlformats.org/officeDocument/2006/relationships/image" Target="../media/image223.jpeg"/><Relationship Id="rId12" Type="http://schemas.openxmlformats.org/officeDocument/2006/relationships/image" Target="../media/image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hyperlink" Target="mailto:wwpp117@naver.com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226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Relationship Id="rId1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mailto:wwpp117@naver.com" TargetMode="External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15.png"/><Relationship Id="rId5" Type="http://schemas.openxmlformats.org/officeDocument/2006/relationships/image" Target="../media/image230.png"/><Relationship Id="rId10" Type="http://schemas.openxmlformats.org/officeDocument/2006/relationships/image" Target="../media/image14.png"/><Relationship Id="rId4" Type="http://schemas.openxmlformats.org/officeDocument/2006/relationships/image" Target="../media/image229.pn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4.png"/><Relationship Id="rId7" Type="http://schemas.openxmlformats.org/officeDocument/2006/relationships/hyperlink" Target="mailto:wwpp117@naver.com" TargetMode="External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15.png"/><Relationship Id="rId4" Type="http://schemas.openxmlformats.org/officeDocument/2006/relationships/image" Target="../media/image235.png"/><Relationship Id="rId9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microsoft.com/office/2007/relationships/hdphoto" Target="../media/hdphoto9.wdp"/><Relationship Id="rId4" Type="http://schemas.openxmlformats.org/officeDocument/2006/relationships/image" Target="../media/image239.png"/><Relationship Id="rId9" Type="http://schemas.microsoft.com/office/2007/relationships/hdphoto" Target="../media/hdphoto1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mailto:wwpp117@naver.com" TargetMode="External"/><Relationship Id="rId3" Type="http://schemas.openxmlformats.org/officeDocument/2006/relationships/image" Target="../media/image243.png"/><Relationship Id="rId7" Type="http://schemas.openxmlformats.org/officeDocument/2006/relationships/image" Target="../media/image11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15.png"/><Relationship Id="rId5" Type="http://schemas.openxmlformats.org/officeDocument/2006/relationships/image" Target="../media/image245.png"/><Relationship Id="rId10" Type="http://schemas.openxmlformats.org/officeDocument/2006/relationships/image" Target="../media/image14.png"/><Relationship Id="rId4" Type="http://schemas.openxmlformats.org/officeDocument/2006/relationships/image" Target="../media/image244.pn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250.png"/><Relationship Id="rId10" Type="http://schemas.openxmlformats.org/officeDocument/2006/relationships/image" Target="../media/image13.png"/><Relationship Id="rId4" Type="http://schemas.openxmlformats.org/officeDocument/2006/relationships/image" Target="../media/image249.png"/><Relationship Id="rId9" Type="http://schemas.openxmlformats.org/officeDocument/2006/relationships/hyperlink" Target="mailto:wwpp117@naver.com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54.png"/><Relationship Id="rId7" Type="http://schemas.openxmlformats.org/officeDocument/2006/relationships/image" Target="../media/image1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mailto:wwpp117@naver.com" TargetMode="External"/><Relationship Id="rId4" Type="http://schemas.openxmlformats.org/officeDocument/2006/relationships/image" Target="../media/image2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57.png"/><Relationship Id="rId7" Type="http://schemas.openxmlformats.org/officeDocument/2006/relationships/hyperlink" Target="mailto:wwpp117@naver.com" TargetMode="External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59.png"/><Relationship Id="rId10" Type="http://schemas.openxmlformats.org/officeDocument/2006/relationships/image" Target="../media/image15.png"/><Relationship Id="rId4" Type="http://schemas.openxmlformats.org/officeDocument/2006/relationships/image" Target="../media/image258.png"/><Relationship Id="rId9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wwpp117@naver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hyperlink" Target="mailto:wwpp117@naver.com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12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mailto:wwpp117@naver.com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1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mailto:wwpp117@naver.com" TargetMode="External"/><Relationship Id="rId5" Type="http://schemas.openxmlformats.org/officeDocument/2006/relationships/image" Target="../media/image34.png"/><Relationship Id="rId10" Type="http://schemas.openxmlformats.org/officeDocument/2006/relationships/image" Target="../media/image11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4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hyperlink" Target="mailto:wwpp117@naver.com" TargetMode="External"/><Relationship Id="rId5" Type="http://schemas.openxmlformats.org/officeDocument/2006/relationships/image" Target="../media/image42.png"/><Relationship Id="rId10" Type="http://schemas.openxmlformats.org/officeDocument/2006/relationships/image" Target="../media/image1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8.png"/><Relationship Id="rId7" Type="http://schemas.openxmlformats.org/officeDocument/2006/relationships/hyperlink" Target="mailto:wwpp117@naver.com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5.png"/><Relationship Id="rId4" Type="http://schemas.openxmlformats.org/officeDocument/2006/relationships/image" Target="../media/image4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347" y="3066103"/>
            <a:ext cx="5530152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7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기술 소개서</a:t>
            </a:r>
            <a:endParaRPr lang="en-US" altLang="ko-KR" sz="7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366994" y="2884136"/>
            <a:ext cx="0" cy="17929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01439" y="3118924"/>
            <a:ext cx="4896995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marL="311118" indent="-31111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　　</a:t>
            </a:r>
            <a:r>
              <a:rPr lang="ko-KR" altLang="en-US" sz="17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름</a:t>
            </a:r>
            <a:r>
              <a:rPr lang="ko-KR" altLang="en-US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　동　</a:t>
            </a:r>
            <a:r>
              <a:rPr lang="ko-KR" altLang="en-US" sz="17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섭</a:t>
            </a:r>
            <a:endParaRPr lang="en-US" altLang="ko-KR" sz="17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11118" indent="-31111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전화번호 </a:t>
            </a:r>
            <a:r>
              <a:rPr lang="en-US" altLang="ko-KR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: 010 – 4258 - 3031</a:t>
            </a:r>
          </a:p>
          <a:p>
            <a:pPr marL="311118" indent="-311118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E - mail  : wwpp117@naver.com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509617" y="7384301"/>
            <a:ext cx="11712638" cy="18203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en-US" altLang="ko-KR" sz="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509617" y="-30191"/>
            <a:ext cx="11712638" cy="18203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en-US" altLang="ko-KR" sz="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4300294"/>
            <a:ext cx="3081869" cy="130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982" y="945716"/>
            <a:ext cx="3031537" cy="151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856364"/>
            <a:ext cx="3420195" cy="1964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Lobby UI – HANGAR ….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페인트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2163939"/>
            <a:ext cx="1530517" cy="169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558870" y="2159852"/>
            <a:ext cx="1530517" cy="1696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068606" y="1160692"/>
            <a:ext cx="1257069" cy="1429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3726338" y="1709157"/>
            <a:ext cx="0" cy="33212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355587" y="1699646"/>
            <a:ext cx="37075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71456" y="2874036"/>
            <a:ext cx="3590187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HANGAR </a:t>
            </a:r>
            <a:r>
              <a:rPr lang="en-US" altLang="ko-KR" sz="1100" b="1" dirty="0"/>
              <a:t>-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페인트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4018809"/>
            <a:ext cx="4450790" cy="1673865"/>
          </a:xfrm>
          <a:prstGeom prst="rect">
            <a:avLst/>
          </a:prstGeom>
          <a:noFill/>
          <a:ln w="28575">
            <a:solidFill>
              <a:srgbClr val="F22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6339304" y="5096386"/>
            <a:ext cx="1417078" cy="164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658" y="3060272"/>
            <a:ext cx="3420194" cy="79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549" y="2827926"/>
            <a:ext cx="2331951" cy="26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5735359" y="843121"/>
            <a:ext cx="4741634" cy="484955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128335" y="1617563"/>
            <a:ext cx="1417078" cy="164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7545413" y="1709156"/>
            <a:ext cx="1368512" cy="727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8905492" y="1716436"/>
            <a:ext cx="16867" cy="111216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949" y="2347032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949" y="3934875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5852673" y="2879399"/>
            <a:ext cx="3461180" cy="958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5735359" y="5890938"/>
            <a:ext cx="4741634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확인을 변경된 색으로 획정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변경된 색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올리기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플레이어에서 신호를 받고 색 변경 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279256" y="5926151"/>
            <a:ext cx="4454626" cy="71259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페인트는 한 부위당 세 파트로 나누어 색을 바꿀 수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있으며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변경을 누르고 확인을 누르면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변경된 색으로 확정 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4" name="갈매기형 수장 73"/>
          <p:cNvSpPr/>
          <p:nvPr/>
        </p:nvSpPr>
        <p:spPr>
          <a:xfrm>
            <a:off x="1061276" y="5993728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갈매기형 수장 74"/>
          <p:cNvSpPr/>
          <p:nvPr/>
        </p:nvSpPr>
        <p:spPr>
          <a:xfrm>
            <a:off x="915992" y="5993728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화살표 연결선 54"/>
          <p:cNvCxnSpPr>
            <a:stCxn id="58" idx="1"/>
          </p:cNvCxnSpPr>
          <p:nvPr/>
        </p:nvCxnSpPr>
        <p:spPr>
          <a:xfrm flipH="1">
            <a:off x="5522246" y="5178468"/>
            <a:ext cx="81705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0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p.10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71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487" y="3621847"/>
            <a:ext cx="4513478" cy="2709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36" y="922515"/>
            <a:ext cx="3643515" cy="245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Lobby UI – SHOP ….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구입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판매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735359" y="843119"/>
            <a:ext cx="4741634" cy="574473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5735359" y="6594583"/>
            <a:ext cx="4741634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SHOP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장비 구매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판매 시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Data_Container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Data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279256" y="5712304"/>
            <a:ext cx="4454626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SHOP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은 장비 구입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판매 할 수 있으며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구매 시 장비는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인벤토리로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들어가고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판매 시 장비는 삭제 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장착 중인 아이템은 판매할 수 없습니다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4" name="갈매기형 수장 73"/>
          <p:cNvSpPr/>
          <p:nvPr/>
        </p:nvSpPr>
        <p:spPr>
          <a:xfrm>
            <a:off x="1061276" y="5779882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갈매기형 수장 74"/>
          <p:cNvSpPr/>
          <p:nvPr/>
        </p:nvSpPr>
        <p:spPr>
          <a:xfrm>
            <a:off x="915992" y="5779882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741175" y="3463063"/>
            <a:ext cx="474163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58" y="843122"/>
            <a:ext cx="3455693" cy="198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678" y="2121237"/>
            <a:ext cx="2751241" cy="158063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53752" y="2874036"/>
            <a:ext cx="39042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SHOP 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구입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판매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91" y="2907318"/>
            <a:ext cx="2889274" cy="25204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64" y="3915346"/>
            <a:ext cx="4032281" cy="1453129"/>
          </a:xfrm>
          <a:prstGeom prst="rect">
            <a:avLst/>
          </a:prstGeom>
          <a:noFill/>
          <a:ln w="28575">
            <a:solidFill>
              <a:srgbClr val="F22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6590407" y="2492503"/>
            <a:ext cx="2953805" cy="119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9233286" y="2608770"/>
            <a:ext cx="0" cy="24711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343970" y="4536511"/>
            <a:ext cx="2953805" cy="158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1"/>
          </p:cNvCxnSpPr>
          <p:nvPr/>
        </p:nvCxnSpPr>
        <p:spPr>
          <a:xfrm flipH="1">
            <a:off x="5268969" y="4615903"/>
            <a:ext cx="107500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151810" y="5532507"/>
            <a:ext cx="2625598" cy="405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7194558" y="5521135"/>
            <a:ext cx="390428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판매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에서 아이템들을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인벤토리로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가져오기 때문에 다시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셋팅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해줘야 한다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100" b="1" dirty="0"/>
              <a:t>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968553" y="5933731"/>
            <a:ext cx="4360617" cy="20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8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p.11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5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554" y="843123"/>
            <a:ext cx="4521871" cy="293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1279256" y="4694290"/>
            <a:ext cx="4454626" cy="2341420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미니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이미지는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맵을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직교투영 시켜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이미지를 뽑은 다음 확대 시켜 사용했습니다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미니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정 중앙에 있는 화살표는 플레이어를 나타내고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고정되어 있으며 플레이어가 회전을 하면 미니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맵도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Look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 맞춰 회전 시켰습니다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미니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 있는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Icon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들은 플레이어와 거리를 비교하고 비율에 맞춰 위치를 잡아줍니다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특정 객체마다 아이콘이 다릅니다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Stage UI 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미니 </a:t>
            </a:r>
            <a:r>
              <a:rPr lang="ko-KR" altLang="en-US" sz="15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843122"/>
            <a:ext cx="2065443" cy="2064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94" y="843122"/>
            <a:ext cx="2126164" cy="2064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450" y="4659781"/>
            <a:ext cx="658055" cy="672112"/>
          </a:xfrm>
          <a:prstGeom prst="rect">
            <a:avLst/>
          </a:prstGeom>
          <a:ln w="28575" cap="sq">
            <a:solidFill>
              <a:srgbClr val="F2281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198" y="4995837"/>
            <a:ext cx="658055" cy="672112"/>
          </a:xfrm>
          <a:prstGeom prst="rect">
            <a:avLst/>
          </a:prstGeom>
          <a:ln w="28575" cap="sq">
            <a:solidFill>
              <a:srgbClr val="F2281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941" y="4659781"/>
            <a:ext cx="658055" cy="672112"/>
          </a:xfrm>
          <a:prstGeom prst="rect">
            <a:avLst/>
          </a:prstGeom>
          <a:ln w="28575">
            <a:solidFill>
              <a:srgbClr val="F22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548" y="4659781"/>
            <a:ext cx="658055" cy="672112"/>
          </a:xfrm>
          <a:prstGeom prst="rect">
            <a:avLst/>
          </a:prstGeom>
          <a:ln w="28575" cap="sq">
            <a:solidFill>
              <a:srgbClr val="F2281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244" y="5013931"/>
            <a:ext cx="658055" cy="672112"/>
          </a:xfrm>
          <a:prstGeom prst="rect">
            <a:avLst/>
          </a:prstGeom>
          <a:ln w="28575" cap="sq">
            <a:solidFill>
              <a:srgbClr val="F2281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34240" y="3571373"/>
            <a:ext cx="5611631" cy="50899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맵에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있는 오브젝트의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값은 상관없다고 생각해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미니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맵에서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위치를 잡을 때 배제했습니다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3752" y="2953428"/>
            <a:ext cx="39042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미니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회전 전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후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71" name="직사각형 70"/>
          <p:cNvSpPr/>
          <p:nvPr/>
        </p:nvSpPr>
        <p:spPr>
          <a:xfrm>
            <a:off x="5968554" y="843120"/>
            <a:ext cx="4508439" cy="309629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78" name="갈매기형 수장 77"/>
          <p:cNvSpPr/>
          <p:nvPr/>
        </p:nvSpPr>
        <p:spPr>
          <a:xfrm>
            <a:off x="1061276" y="4761868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갈매기형 수장 78"/>
          <p:cNvSpPr/>
          <p:nvPr/>
        </p:nvSpPr>
        <p:spPr>
          <a:xfrm>
            <a:off x="915992" y="4761868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132961" y="3575430"/>
            <a:ext cx="3671094" cy="504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5989815" y="1105765"/>
            <a:ext cx="1063716" cy="261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/>
          <p:cNvCxnSpPr/>
          <p:nvPr/>
        </p:nvCxnSpPr>
        <p:spPr>
          <a:xfrm flipH="1" flipV="1">
            <a:off x="4815273" y="3822659"/>
            <a:ext cx="997817" cy="52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5987507" y="2841569"/>
            <a:ext cx="4489486" cy="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968554" y="3939416"/>
            <a:ext cx="390428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점선 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아이콘들의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UV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값 구하는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점선 밑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미니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회전 시키는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5968553" y="5865000"/>
            <a:ext cx="6529465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여러가지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아이콘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호위 대상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Femto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Area / Boss / Player/Monster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5813090" y="1236362"/>
            <a:ext cx="0" cy="259153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813090" y="1236361"/>
            <a:ext cx="1554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1361818" y="6718141"/>
            <a:ext cx="2557672" cy="317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90" idx="3"/>
          </p:cNvCxnSpPr>
          <p:nvPr/>
        </p:nvCxnSpPr>
        <p:spPr>
          <a:xfrm flipV="1">
            <a:off x="3919491" y="5130298"/>
            <a:ext cx="2317626" cy="1746627"/>
          </a:xfrm>
          <a:prstGeom prst="bentConnector3">
            <a:avLst>
              <a:gd name="adj1" fmla="val 80168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0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p.12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1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1304651" y="2963302"/>
            <a:ext cx="3146917" cy="171404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96" y="3572530"/>
            <a:ext cx="4327539" cy="139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8" y="917017"/>
            <a:ext cx="4544608" cy="245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10" y="5194087"/>
            <a:ext cx="4502388" cy="160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14430" y="843122"/>
            <a:ext cx="3146917" cy="171404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Stage UI – Mission 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275" y="1486393"/>
            <a:ext cx="1808367" cy="39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314831" y="4700055"/>
            <a:ext cx="194329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Quest Clear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예시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279256" y="5508701"/>
            <a:ext cx="4454626" cy="152700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Main Quest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는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Stage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가 시작하며 나옵니다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Sub Quest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Message UI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는 특정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트리거가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발동 시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Manager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갱신 시켜 화면에 그려집니다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Quest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는 오른쪽에서 왼쪽으로 열리며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클리어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시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왼쪽에서 오른쪽으로 뒤덮습니다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7" name="갈매기형 수장 56"/>
          <p:cNvSpPr/>
          <p:nvPr/>
        </p:nvSpPr>
        <p:spPr>
          <a:xfrm>
            <a:off x="1061276" y="5576279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갈매기형 수장 57"/>
          <p:cNvSpPr/>
          <p:nvPr/>
        </p:nvSpPr>
        <p:spPr>
          <a:xfrm>
            <a:off x="915992" y="5576279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27" y="2042138"/>
            <a:ext cx="3146124" cy="388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1314832" y="2556467"/>
            <a:ext cx="243511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Quest Start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예시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80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23" y="4185726"/>
            <a:ext cx="3146124" cy="388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2" y="3629981"/>
            <a:ext cx="3146124" cy="388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2" y="3066103"/>
            <a:ext cx="3146124" cy="388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2" y="3621848"/>
            <a:ext cx="3165787" cy="39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2" y="3073113"/>
            <a:ext cx="947016" cy="39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2" y="4191328"/>
            <a:ext cx="3174059" cy="3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704" y="930647"/>
            <a:ext cx="854656" cy="38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직사각형 97"/>
          <p:cNvSpPr/>
          <p:nvPr/>
        </p:nvSpPr>
        <p:spPr>
          <a:xfrm>
            <a:off x="5735359" y="843119"/>
            <a:ext cx="4508439" cy="595441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5726920" y="6791736"/>
            <a:ext cx="475007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Quest Start Code /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Stage_Mission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Render Code 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비율 구하는 코드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10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115" y="3220346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13" y="4810459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2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p.13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894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0" y="3274993"/>
            <a:ext cx="4416540" cy="1061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44" y="922514"/>
            <a:ext cx="4477988" cy="126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0" y="2510358"/>
            <a:ext cx="3031537" cy="3148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Stage UI – Message 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279256" y="4415769"/>
            <a:ext cx="4454626" cy="1934215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Message UI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는 특정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트리거가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신호를 주면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왼쪽 하단에 나오며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Stage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마다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Message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내용은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임의로 정해져 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Message UI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는 왼쪽에서 오른쪽으로 나오고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2281E"/>
                </a:solidFill>
                <a:latin typeface="맑은 고딕" pitchFamily="50" charset="-127"/>
                <a:ea typeface="맑은 고딕" pitchFamily="50" charset="-127"/>
              </a:rPr>
              <a:t>빨간색 화살표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특정 시간이 지나면 다시 오른쪽으로 사라집니다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파란색 화살표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57" name="갈매기형 수장 56"/>
          <p:cNvSpPr/>
          <p:nvPr/>
        </p:nvSpPr>
        <p:spPr>
          <a:xfrm>
            <a:off x="1061276" y="4483347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갈매기형 수장 57"/>
          <p:cNvSpPr/>
          <p:nvPr/>
        </p:nvSpPr>
        <p:spPr>
          <a:xfrm>
            <a:off x="915992" y="4483347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735359" y="843119"/>
            <a:ext cx="4508439" cy="357265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5726920" y="4415769"/>
            <a:ext cx="4750073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임의로 정해주는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Message Code /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트리거로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부터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Data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변경에 따른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Render Code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79" y="853623"/>
            <a:ext cx="1129506" cy="10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38" y="853623"/>
            <a:ext cx="2405185" cy="10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70" y="2185998"/>
            <a:ext cx="4274852" cy="88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053149" y="3066103"/>
            <a:ext cx="165067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Message UI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예시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46" name="오른쪽 화살표 45"/>
          <p:cNvSpPr/>
          <p:nvPr/>
        </p:nvSpPr>
        <p:spPr>
          <a:xfrm>
            <a:off x="2294086" y="1081298"/>
            <a:ext cx="544122" cy="15878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>
            <a:off x="2294086" y="1478259"/>
            <a:ext cx="544122" cy="158784"/>
          </a:xfrm>
          <a:prstGeom prst="rightArrow">
            <a:avLst/>
          </a:prstGeom>
          <a:solidFill>
            <a:srgbClr val="002060"/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49" name="아래쪽 화살표 48"/>
          <p:cNvSpPr/>
          <p:nvPr/>
        </p:nvSpPr>
        <p:spPr>
          <a:xfrm>
            <a:off x="4392843" y="1896223"/>
            <a:ext cx="155463" cy="220884"/>
          </a:xfrm>
          <a:prstGeom prst="downArrow">
            <a:avLst/>
          </a:prstGeom>
          <a:solidFill>
            <a:srgbClr val="002060"/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50" name="아래쪽 화살표 49"/>
          <p:cNvSpPr/>
          <p:nvPr/>
        </p:nvSpPr>
        <p:spPr>
          <a:xfrm>
            <a:off x="3921762" y="1899104"/>
            <a:ext cx="155463" cy="22088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287" y="4987977"/>
            <a:ext cx="2417727" cy="1950728"/>
          </a:xfrm>
          <a:prstGeom prst="rect">
            <a:avLst/>
          </a:prstGeom>
          <a:noFill/>
          <a:ln w="28575">
            <a:solidFill>
              <a:srgbClr val="F22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115" y="2207428"/>
            <a:ext cx="145908" cy="22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115" y="2907318"/>
            <a:ext cx="145908" cy="22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5990063" y="3454056"/>
            <a:ext cx="4176003" cy="802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59" idx="1"/>
          </p:cNvCxnSpPr>
          <p:nvPr/>
        </p:nvCxnSpPr>
        <p:spPr>
          <a:xfrm rot="10800000" flipV="1">
            <a:off x="5325622" y="3855519"/>
            <a:ext cx="664442" cy="1527356"/>
          </a:xfrm>
          <a:prstGeom prst="bent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54" idx="3"/>
          </p:cNvCxnSpPr>
          <p:nvPr/>
        </p:nvCxnSpPr>
        <p:spPr>
          <a:xfrm>
            <a:off x="5325622" y="5382876"/>
            <a:ext cx="40826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310788" y="5247146"/>
            <a:ext cx="1650673" cy="441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시간에 따른 이미지가 열리고 닫히는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1100" b="1" dirty="0"/>
          </a:p>
        </p:txBody>
      </p:sp>
      <p:sp>
        <p:nvSpPr>
          <p:cNvPr id="72" name="직사각형 71"/>
          <p:cNvSpPr/>
          <p:nvPr/>
        </p:nvSpPr>
        <p:spPr>
          <a:xfrm>
            <a:off x="1033808" y="843122"/>
            <a:ext cx="4291814" cy="2232469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0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p.14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6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843122"/>
            <a:ext cx="3731122" cy="90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0" y="148278"/>
            <a:ext cx="7384502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Stage UI 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주체에 따른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상태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,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사용 가능한 장비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279256" y="4739108"/>
            <a:ext cx="4454626" cy="1730612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상태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와 장비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Data_Container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정보를 가져와 상황에 맞게 그려줍니다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상태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와 장비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긴 회색 바 는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비율에 맞춰 줄어듭니다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파츠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HP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같은 경우는 비율을 각도로 변환해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시계방향으로 줄어들게 해줬습니다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7" name="갈매기형 수장 56"/>
          <p:cNvSpPr/>
          <p:nvPr/>
        </p:nvSpPr>
        <p:spPr>
          <a:xfrm>
            <a:off x="1061276" y="4806686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갈매기형 수장 57"/>
          <p:cNvSpPr/>
          <p:nvPr/>
        </p:nvSpPr>
        <p:spPr>
          <a:xfrm>
            <a:off x="915992" y="4806686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726920" y="6753367"/>
            <a:ext cx="475007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상태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,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아래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장비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51" y="1731075"/>
            <a:ext cx="145908" cy="22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843122"/>
            <a:ext cx="4184821" cy="808635"/>
          </a:xfrm>
          <a:prstGeom prst="rect">
            <a:avLst/>
          </a:prstGeom>
          <a:noFill/>
          <a:ln w="25400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524" y="1557651"/>
            <a:ext cx="1521753" cy="113418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93" y="2416252"/>
            <a:ext cx="2639075" cy="808635"/>
          </a:xfrm>
          <a:prstGeom prst="rect">
            <a:avLst/>
          </a:prstGeom>
          <a:noFill/>
          <a:ln w="25400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0" name="직선 화살표 연결선 59"/>
          <p:cNvCxnSpPr/>
          <p:nvPr/>
        </p:nvCxnSpPr>
        <p:spPr>
          <a:xfrm>
            <a:off x="3170212" y="2152153"/>
            <a:ext cx="500362" cy="0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3178879" y="1677676"/>
            <a:ext cx="0" cy="48584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3725" y="3657073"/>
            <a:ext cx="4750073" cy="610797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주체에 따른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기체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아래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조종사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파란 박스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상태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,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빨간 박스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장비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,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노란 박스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파츠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HP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848" y="2983757"/>
            <a:ext cx="1377803" cy="955660"/>
          </a:xfrm>
          <a:prstGeom prst="rect">
            <a:avLst/>
          </a:prstGeom>
          <a:noFill/>
          <a:ln w="25400">
            <a:solidFill>
              <a:srgbClr val="F22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3" name="직선 화살표 연결선 62"/>
          <p:cNvCxnSpPr/>
          <p:nvPr/>
        </p:nvCxnSpPr>
        <p:spPr>
          <a:xfrm>
            <a:off x="2536928" y="3463063"/>
            <a:ext cx="500362" cy="0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2545595" y="3235072"/>
            <a:ext cx="0" cy="24292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814062" y="1267421"/>
            <a:ext cx="1364818" cy="3007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293" y="2034004"/>
            <a:ext cx="3801919" cy="242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581" y="2488421"/>
            <a:ext cx="4454218" cy="339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436459" y="2282038"/>
            <a:ext cx="630292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OR</a:t>
            </a:r>
            <a:endParaRPr lang="ko-KR" altLang="en-US" sz="1100" b="1" dirty="0"/>
          </a:p>
        </p:txBody>
      </p:sp>
      <p:pic>
        <p:nvPicPr>
          <p:cNvPr id="8211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2" y="2907318"/>
            <a:ext cx="3731121" cy="72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2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51" y="4653946"/>
            <a:ext cx="3817293" cy="121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4" name="Picture 2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6083005"/>
            <a:ext cx="4508439" cy="60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212" y="3542455"/>
            <a:ext cx="145908" cy="22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162" y="4336377"/>
            <a:ext cx="145908" cy="22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직사각형 97"/>
          <p:cNvSpPr/>
          <p:nvPr/>
        </p:nvSpPr>
        <p:spPr>
          <a:xfrm>
            <a:off x="5735359" y="843118"/>
            <a:ext cx="4508439" cy="591024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212" y="5753865"/>
            <a:ext cx="145908" cy="22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8" name="직선 연결선 77"/>
          <p:cNvCxnSpPr/>
          <p:nvPr/>
        </p:nvCxnSpPr>
        <p:spPr>
          <a:xfrm flipV="1">
            <a:off x="5741175" y="2827927"/>
            <a:ext cx="450262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15" name="Picture 2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0" y="3770764"/>
            <a:ext cx="1476903" cy="72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9378467" y="4731997"/>
            <a:ext cx="781536" cy="271459"/>
          </a:xfrm>
          <a:prstGeom prst="rect">
            <a:avLst/>
          </a:prstGeom>
          <a:noFill/>
          <a:ln w="25400">
            <a:solidFill>
              <a:srgbClr val="002060"/>
            </a:solidFill>
            <a:prstDash val="sysDot"/>
          </a:ln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Render</a:t>
            </a:r>
            <a:endParaRPr lang="ko-KR" altLang="en-US" sz="1100" b="1" dirty="0"/>
          </a:p>
        </p:txBody>
      </p:sp>
      <p:cxnSp>
        <p:nvCxnSpPr>
          <p:cNvPr id="82" name="직선 연결선 81"/>
          <p:cNvCxnSpPr/>
          <p:nvPr/>
        </p:nvCxnSpPr>
        <p:spPr>
          <a:xfrm flipV="1">
            <a:off x="7085046" y="4739107"/>
            <a:ext cx="3158753" cy="2"/>
          </a:xfrm>
          <a:prstGeom prst="line">
            <a:avLst/>
          </a:prstGeom>
          <a:ln w="254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4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p.15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08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0" y="2793651"/>
            <a:ext cx="2409683" cy="154272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1" y="4574554"/>
            <a:ext cx="4208699" cy="2151863"/>
          </a:xfrm>
          <a:prstGeom prst="rect">
            <a:avLst/>
          </a:prstGeom>
          <a:ln w="28575" cap="sq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26" y="922514"/>
            <a:ext cx="4474272" cy="1706884"/>
          </a:xfrm>
          <a:prstGeom prst="rect">
            <a:avLst/>
          </a:prstGeom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0" y="148278"/>
            <a:ext cx="7384502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Stage UI – </a:t>
            </a:r>
            <a:r>
              <a:rPr lang="en-US" altLang="ko-KR" sz="15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CrossHair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(A)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5" y="843122"/>
            <a:ext cx="1917203" cy="198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280733" y="5606651"/>
            <a:ext cx="4843284" cy="152700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조준점은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몬스터를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Ray Picking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하면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빨간색으로 바뀌고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평소엔 하얀색 입니다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CrossHair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범위 안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몬스터들에겐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락온박스가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씌워집니다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</a:b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락온박스의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색으론 일반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주황색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보스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하얀색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보스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몬스터의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약점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빨간색 입니다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7" name="갈매기형 수장 46"/>
          <p:cNvSpPr/>
          <p:nvPr/>
        </p:nvSpPr>
        <p:spPr>
          <a:xfrm>
            <a:off x="1062753" y="5674229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917469" y="5674229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71041" y="1557651"/>
            <a:ext cx="544122" cy="51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27" y="1954612"/>
            <a:ext cx="1048776" cy="1071179"/>
          </a:xfrm>
          <a:prstGeom prst="rect">
            <a:avLst/>
          </a:prstGeom>
          <a:noFill/>
          <a:ln w="28575">
            <a:solidFill>
              <a:srgbClr val="F22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3425677"/>
            <a:ext cx="3049387" cy="127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13" y="3923532"/>
            <a:ext cx="1821996" cy="1498422"/>
          </a:xfrm>
          <a:prstGeom prst="rect">
            <a:avLst/>
          </a:prstGeom>
          <a:noFill/>
          <a:ln w="28575">
            <a:solidFill>
              <a:srgbClr val="F22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053149" y="2874036"/>
            <a:ext cx="193550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CrossHair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범위와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이미지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RayPicking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유무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062301" y="4775344"/>
            <a:ext cx="193550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종류와 약점에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따른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락온박스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색 예시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cxnSp>
        <p:nvCxnSpPr>
          <p:cNvPr id="4" name="꺾인 연결선 3"/>
          <p:cNvCxnSpPr/>
          <p:nvPr/>
        </p:nvCxnSpPr>
        <p:spPr>
          <a:xfrm rot="10800000" flipH="1" flipV="1">
            <a:off x="1615579" y="1816862"/>
            <a:ext cx="124929" cy="3710397"/>
          </a:xfrm>
          <a:prstGeom prst="bentConnector4">
            <a:avLst>
              <a:gd name="adj1" fmla="val -543204"/>
              <a:gd name="adj2" fmla="val 94250"/>
            </a:avLst>
          </a:prstGeom>
          <a:ln w="25400">
            <a:solidFill>
              <a:srgbClr val="F2281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615578" y="1809861"/>
            <a:ext cx="155463" cy="8870"/>
          </a:xfrm>
          <a:prstGeom prst="line">
            <a:avLst/>
          </a:prstGeom>
          <a:ln w="25400">
            <a:solidFill>
              <a:srgbClr val="F228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359945" y="5625673"/>
            <a:ext cx="544122" cy="23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735359" y="843118"/>
            <a:ext cx="4508439" cy="591024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74" y="2561752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74" y="4252444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5726920" y="6753367"/>
            <a:ext cx="4750073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World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좌표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-&gt; Viewport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좌표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변환된 좌표로 범위 검사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지속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적으로 검사하여 범위 내에 있는지 판별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0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p.16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6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56" y="4892122"/>
            <a:ext cx="2505688" cy="179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8" y="3304278"/>
            <a:ext cx="3031537" cy="146702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0" y="148278"/>
            <a:ext cx="7384502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Stage UI – </a:t>
            </a:r>
            <a:r>
              <a:rPr lang="en-US" altLang="ko-KR" sz="15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CrossHair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(B)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80733" y="5606651"/>
            <a:ext cx="4843284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CrossHair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범위 내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몬스터와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RayPicking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시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몬스터의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정보가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나옵니다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pPr marL="248923" indent="-248923">
              <a:buAutoNum type="arabicPeriod"/>
            </a:pP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이름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/ 2.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체력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/ 3.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거리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pPr marL="248923" indent="-248923">
              <a:buAutoNum type="arabicPeriod"/>
            </a:pP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피격 시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CrossHair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중심으로 피격 방향을 표시해줍니다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7" name="갈매기형 수장 46"/>
          <p:cNvSpPr/>
          <p:nvPr/>
        </p:nvSpPr>
        <p:spPr>
          <a:xfrm>
            <a:off x="1062753" y="5674229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917469" y="5674229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578" y="3145496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5726920" y="6753367"/>
            <a:ext cx="475007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RayPicking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Code /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정보 넘기는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/ Hit UI Code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843122"/>
            <a:ext cx="2255308" cy="1950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3228293"/>
            <a:ext cx="1554634" cy="1653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80" y="3228293"/>
            <a:ext cx="1654692" cy="1653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053149" y="2874036"/>
            <a:ext cx="2738917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RayPicking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시 나오는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정보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071456" y="4938232"/>
            <a:ext cx="2738917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피격 시 뜨는 피격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876240"/>
            <a:ext cx="3653389" cy="1549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18" y="2669141"/>
            <a:ext cx="4414646" cy="47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74" y="2347032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735359" y="843118"/>
            <a:ext cx="4508439" cy="591024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5741175" y="4812730"/>
            <a:ext cx="450262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5741175" y="3224886"/>
            <a:ext cx="450262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0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p.17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84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460" y="913980"/>
            <a:ext cx="3360095" cy="231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96" y="3465431"/>
            <a:ext cx="3057008" cy="293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0" y="148278"/>
            <a:ext cx="7384502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Stage UI – Monster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위치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80733" y="5606651"/>
            <a:ext cx="4843284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위치를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Viewport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좌표로 변환하여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그 위치에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띄웁니다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몬스터가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화면안에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잡히면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위에 그려주고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 밖에 잡히면 화면 모서리 부분에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어느 방향에 있는지 회전해서 그려줍니다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7" name="갈매기형 수장 46"/>
          <p:cNvSpPr/>
          <p:nvPr/>
        </p:nvSpPr>
        <p:spPr>
          <a:xfrm>
            <a:off x="1062753" y="5674229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917469" y="5674229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578" y="3145496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5726920" y="6479965"/>
            <a:ext cx="4750073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몬스터가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내 앞쪽에 있는지 판별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 Viewport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로 올린 좌표로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모서리 판별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80" name="직사각형 79"/>
          <p:cNvSpPr/>
          <p:nvPr/>
        </p:nvSpPr>
        <p:spPr>
          <a:xfrm>
            <a:off x="5735359" y="843119"/>
            <a:ext cx="4508439" cy="563684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7" y="843122"/>
            <a:ext cx="1865561" cy="1913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61" y="1349215"/>
            <a:ext cx="1605247" cy="1646463"/>
          </a:xfrm>
          <a:prstGeom prst="rect">
            <a:avLst/>
          </a:prstGeom>
          <a:ln w="25400">
            <a:solidFill>
              <a:srgbClr val="F2281E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053149" y="2852266"/>
            <a:ext cx="2738917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위치에 따른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회전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49" name="직사각형 48"/>
          <p:cNvSpPr/>
          <p:nvPr/>
        </p:nvSpPr>
        <p:spPr>
          <a:xfrm>
            <a:off x="1848773" y="3429780"/>
            <a:ext cx="1545344" cy="1578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326" y="3446168"/>
            <a:ext cx="290236" cy="29643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774" y="4070740"/>
            <a:ext cx="290236" cy="29643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81" y="4070740"/>
            <a:ext cx="290236" cy="29643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327" y="4694233"/>
            <a:ext cx="290236" cy="296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848773" y="5017624"/>
            <a:ext cx="2738917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 밖 그림 예시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74" y="3140953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8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p.18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74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843121"/>
            <a:ext cx="2479318" cy="1960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Stage UI – Damage Font 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77919" y="1557760"/>
            <a:ext cx="466390" cy="389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280733" y="4892122"/>
            <a:ext cx="4454626" cy="1730612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Damage Font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는 공격이 성공하면 충돌한 위치를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Viewport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좌표로 올려 생성해주고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랜덤한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방향으로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살짝 이동시켜 타격을 살렸습니다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일반적으론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Font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의 색은 흰색이지만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Boss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약점을 공격하면 빨간색으로 변경됩니다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일정시간이 지나면 삭제시킵니다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1062753" y="4959700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갈매기형 수장 44"/>
          <p:cNvSpPr/>
          <p:nvPr/>
        </p:nvSpPr>
        <p:spPr>
          <a:xfrm>
            <a:off x="917469" y="4959700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3149" y="2874036"/>
            <a:ext cx="165067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Damage Font UI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86" y="1270974"/>
            <a:ext cx="2014946" cy="233151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726920" y="5970330"/>
            <a:ext cx="475007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 시 생성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UI_DamageFont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Update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843121"/>
            <a:ext cx="4508439" cy="1503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213" y="2733431"/>
            <a:ext cx="4468585" cy="1489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331" y="4733339"/>
            <a:ext cx="3114028" cy="1227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735359" y="843118"/>
            <a:ext cx="4508439" cy="51181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179579" y="1977293"/>
            <a:ext cx="3986487" cy="347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9544212" y="2346537"/>
            <a:ext cx="0" cy="363334"/>
          </a:xfrm>
          <a:prstGeom prst="straightConnector1">
            <a:avLst/>
          </a:prstGeom>
          <a:ln w="25400">
            <a:solidFill>
              <a:srgbClr val="F2281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779859" y="2734886"/>
            <a:ext cx="4435467" cy="1488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74" y="4331836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직선 연결선 48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8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p.19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08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DS\Desktop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94" y="-35793"/>
            <a:ext cx="10741394" cy="759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00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3086060"/>
            <a:ext cx="3731121" cy="195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8" y="843122"/>
            <a:ext cx="4671583" cy="21629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03. </a:t>
            </a:r>
            <a:r>
              <a:rPr lang="en-US" altLang="ko-KR" sz="15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Result </a:t>
            </a:r>
            <a:r>
              <a:rPr lang="en-US" altLang="ko-KR" sz="150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80733" y="5622667"/>
            <a:ext cx="4454626" cy="152700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UI_Manager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 있는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로 스테이지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종료를 판별합니다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스테이지가 종료되면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ORDER COMPLETED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또는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ORDER FAILD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가 뜹니다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Result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창에서 미션의 성공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실패 여부를 판단하고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성공 미션들은 금액을 줍니다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1062753" y="5690245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갈매기형 수장 44"/>
          <p:cNvSpPr/>
          <p:nvPr/>
        </p:nvSpPr>
        <p:spPr>
          <a:xfrm>
            <a:off x="917469" y="5690245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26921" y="5130299"/>
            <a:ext cx="475007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스테이지 종료 조건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Result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창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Mission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들 검사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74" y="2769470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직선 연결선 48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36" y="848775"/>
            <a:ext cx="3720115" cy="2137223"/>
          </a:xfrm>
          <a:prstGeom prst="rect">
            <a:avLst/>
          </a:prstGeom>
          <a:noFill/>
          <a:ln w="25400">
            <a:solidFill>
              <a:srgbClr val="F22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33" y="2351573"/>
            <a:ext cx="2151231" cy="1638319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77" y="3199115"/>
            <a:ext cx="2670461" cy="153422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053148" y="4779447"/>
            <a:ext cx="413808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빨간 테두리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- Stage Clear 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초록 테두리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복귀 시간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노란 테두리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- Result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창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27" y="2583587"/>
            <a:ext cx="1439825" cy="165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749" y="4278459"/>
            <a:ext cx="2189192" cy="45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5943348" y="4173377"/>
            <a:ext cx="1657572" cy="173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481" y="5666367"/>
            <a:ext cx="2642599" cy="113116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735359" y="843119"/>
            <a:ext cx="4671582" cy="428718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7678652" y="4733337"/>
            <a:ext cx="423305" cy="0"/>
          </a:xfrm>
          <a:prstGeom prst="straightConnector1">
            <a:avLst/>
          </a:prstGeom>
          <a:ln w="25400">
            <a:solidFill>
              <a:srgbClr val="F2281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217748" y="2561971"/>
            <a:ext cx="2151946" cy="2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462015" y="4605710"/>
            <a:ext cx="1216636" cy="173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50" idx="1"/>
            <a:endCxn id="12299" idx="1"/>
          </p:cNvCxnSpPr>
          <p:nvPr/>
        </p:nvCxnSpPr>
        <p:spPr>
          <a:xfrm rot="10800000" flipH="1" flipV="1">
            <a:off x="5943348" y="4260245"/>
            <a:ext cx="336133" cy="1971705"/>
          </a:xfrm>
          <a:prstGeom prst="bentConnector3">
            <a:avLst>
              <a:gd name="adj1" fmla="val -73415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1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p.20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38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843123"/>
            <a:ext cx="3478215" cy="4264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125270" y="5552558"/>
            <a:ext cx="4454626" cy="916202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marL="248923" indent="-248923">
              <a:buAutoNum type="arabicPeriod"/>
            </a:pP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Load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시킨 이미지들의 이름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8923" indent="-248923">
              <a:buAutoNum type="arabicPeriod" startAt="2"/>
            </a:pP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Load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시킨 이미지들의 폴더 이름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8923" indent="-248923">
              <a:buAutoNum type="arabicPeriod" startAt="3"/>
            </a:pP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Save or Load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시키는 버튼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(Text 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48923" indent="-248923">
              <a:buAutoNum type="arabicPeriod" startAt="3"/>
            </a:pP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선택한 이미지들의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 (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 가능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74809" y="3685331"/>
            <a:ext cx="6296269" cy="111980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Depth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값을 이용하여 직교 투영한 이미지들을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Depth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정렬 시켜 그려줍니다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이걸 응용해 뒤에는 게임 화면을 띄우고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그 위에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이미지들을 배치 시켰습니다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갈매기형 수장 41"/>
          <p:cNvSpPr/>
          <p:nvPr/>
        </p:nvSpPr>
        <p:spPr>
          <a:xfrm>
            <a:off x="6110644" y="3764320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갈매기형 수장 42"/>
          <p:cNvSpPr/>
          <p:nvPr/>
        </p:nvSpPr>
        <p:spPr>
          <a:xfrm>
            <a:off x="5965361" y="3764320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168464" y="2452876"/>
            <a:ext cx="1775219" cy="57300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943683" y="1024806"/>
            <a:ext cx="1168864" cy="57300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2402450" y="3328455"/>
            <a:ext cx="932781" cy="111149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867297"/>
            <a:ext cx="4280522" cy="2459476"/>
          </a:xfrm>
          <a:prstGeom prst="rect">
            <a:avLst/>
          </a:prstGeom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7294890" y="3374565"/>
            <a:ext cx="1317087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응용 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73" name="직사각형 72"/>
          <p:cNvSpPr/>
          <p:nvPr/>
        </p:nvSpPr>
        <p:spPr>
          <a:xfrm>
            <a:off x="3489477" y="3249064"/>
            <a:ext cx="972863" cy="80000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54" name="타원 53"/>
          <p:cNvSpPr/>
          <p:nvPr/>
        </p:nvSpPr>
        <p:spPr>
          <a:xfrm>
            <a:off x="4831565" y="966844"/>
            <a:ext cx="388659" cy="39696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4890674" y="1020008"/>
            <a:ext cx="310927" cy="305393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4131980" y="1172704"/>
            <a:ext cx="699585" cy="0"/>
          </a:xfrm>
          <a:prstGeom prst="line">
            <a:avLst/>
          </a:prstGeom>
          <a:ln w="254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3643268" y="2451318"/>
            <a:ext cx="388659" cy="39696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702376" y="2504482"/>
            <a:ext cx="310927" cy="305393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2943683" y="2657178"/>
            <a:ext cx="699585" cy="0"/>
          </a:xfrm>
          <a:prstGeom prst="line">
            <a:avLst/>
          </a:prstGeom>
          <a:ln w="254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4880855" y="3326774"/>
            <a:ext cx="388659" cy="39696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939963" y="3379938"/>
            <a:ext cx="310927" cy="305393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4481773" y="3532634"/>
            <a:ext cx="349793" cy="0"/>
          </a:xfrm>
          <a:prstGeom prst="line">
            <a:avLst/>
          </a:prstGeom>
          <a:ln w="254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4052169" y="4234086"/>
            <a:ext cx="388659" cy="39696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4111278" y="4287250"/>
            <a:ext cx="310927" cy="305393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cxnSp>
        <p:nvCxnSpPr>
          <p:cNvPr id="84" name="직선 연결선 83"/>
          <p:cNvCxnSpPr/>
          <p:nvPr/>
        </p:nvCxnSpPr>
        <p:spPr>
          <a:xfrm>
            <a:off x="3352584" y="4439945"/>
            <a:ext cx="699585" cy="0"/>
          </a:xfrm>
          <a:prstGeom prst="line">
            <a:avLst/>
          </a:prstGeom>
          <a:ln w="254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04. UI Tool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071455" y="5527259"/>
            <a:ext cx="3575660" cy="982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396603" y="6357468"/>
            <a:ext cx="434963" cy="0"/>
          </a:xfrm>
          <a:prstGeom prst="straightConnector1">
            <a:avLst/>
          </a:prstGeom>
          <a:ln w="25400">
            <a:solidFill>
              <a:srgbClr val="00206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7446001" y="1105475"/>
            <a:ext cx="1165976" cy="396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38" y="5116433"/>
            <a:ext cx="2089563" cy="236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23" y="5663986"/>
            <a:ext cx="3870003" cy="7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071457" y="5176408"/>
            <a:ext cx="358521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스테이지 종료 조건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Result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창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Mission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들 검사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47" name="직사각형 46"/>
          <p:cNvSpPr/>
          <p:nvPr/>
        </p:nvSpPr>
        <p:spPr>
          <a:xfrm>
            <a:off x="6443953" y="5011209"/>
            <a:ext cx="3941172" cy="143454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7783192" y="5169226"/>
            <a:ext cx="750510" cy="173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8129677" y="5352474"/>
            <a:ext cx="0" cy="245863"/>
          </a:xfrm>
          <a:prstGeom prst="straightConnector1">
            <a:avLst/>
          </a:prstGeom>
          <a:ln w="25400">
            <a:solidFill>
              <a:srgbClr val="F2281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6477877" y="5654715"/>
            <a:ext cx="3888625" cy="704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783192" y="6024123"/>
            <a:ext cx="750510" cy="173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6274811" y="3917294"/>
            <a:ext cx="1010768" cy="260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7289994" y="6638750"/>
            <a:ext cx="1865561" cy="439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Tool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에서 저장한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Depth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endParaRPr lang="ko-KR" altLang="en-US" sz="1100" b="1" dirty="0"/>
          </a:p>
        </p:txBody>
      </p:sp>
      <p:cxnSp>
        <p:nvCxnSpPr>
          <p:cNvPr id="39" name="직선 화살표 연결선 38"/>
          <p:cNvCxnSpPr>
            <a:stCxn id="67" idx="2"/>
          </p:cNvCxnSpPr>
          <p:nvPr/>
        </p:nvCxnSpPr>
        <p:spPr>
          <a:xfrm flipH="1">
            <a:off x="8158446" y="6197859"/>
            <a:ext cx="1" cy="38307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10" y="6264192"/>
            <a:ext cx="820341" cy="771518"/>
          </a:xfrm>
          <a:prstGeom prst="rect">
            <a:avLst/>
          </a:prstGeom>
          <a:noFill/>
          <a:ln w="25400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10" y="5549663"/>
            <a:ext cx="820341" cy="771518"/>
          </a:xfrm>
          <a:prstGeom prst="rect">
            <a:avLst/>
          </a:prstGeom>
          <a:noFill/>
          <a:ln w="25400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10" y="4914525"/>
            <a:ext cx="820340" cy="771518"/>
          </a:xfrm>
          <a:prstGeom prst="rect">
            <a:avLst/>
          </a:prstGeom>
          <a:noFill/>
          <a:ln w="25400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3" name="꺾인 연결선 92"/>
          <p:cNvCxnSpPr>
            <a:endCxn id="13314" idx="1"/>
          </p:cNvCxnSpPr>
          <p:nvPr/>
        </p:nvCxnSpPr>
        <p:spPr>
          <a:xfrm rot="16200000" flipH="1">
            <a:off x="5790158" y="4580472"/>
            <a:ext cx="1143306" cy="164656"/>
          </a:xfrm>
          <a:prstGeom prst="bent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9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p.21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6885" y="-347760"/>
            <a:ext cx="14410931" cy="863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771042" y="1731171"/>
            <a:ext cx="7119275" cy="1255539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txBody>
          <a:bodyPr wrap="none" lIns="99557" tIns="49779" rIns="99557" bIns="49779" rtlCol="0">
            <a:spAutoFit/>
          </a:bodyPr>
          <a:lstStyle/>
          <a:p>
            <a:r>
              <a:rPr lang="ko-KR" altLang="en-US" sz="7400" b="1" dirty="0">
                <a:solidFill>
                  <a:srgbClr val="C0C0C0"/>
                </a:solidFill>
              </a:rPr>
              <a:t>마비노기 영웅전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67311" y="4321658"/>
            <a:ext cx="5092606" cy="2477156"/>
          </a:xfrm>
          <a:prstGeom prst="rect">
            <a:avLst/>
          </a:prstGeom>
          <a:solidFill>
            <a:srgbClr val="272123">
              <a:alpha val="85000"/>
            </a:srgbClr>
          </a:solidFill>
          <a:ln w="25400">
            <a:noFill/>
          </a:ln>
        </p:spPr>
        <p:txBody>
          <a:bodyPr wrap="none" lIns="99557" tIns="49779" rIns="99557" bIns="49779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장르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액션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RPG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인원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명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기간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2020. 04. 02 ~ 2020. 05.06 (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35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일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제작 도구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VS, C++, Windows API, Direct X, MFC, HLSL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운영 체제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Windows</a:t>
            </a:r>
          </a:p>
        </p:txBody>
      </p:sp>
    </p:spTree>
    <p:extLst>
      <p:ext uri="{BB962C8B-B14F-4D97-AF65-F5344CB8AC3E}">
        <p14:creationId xmlns:p14="http://schemas.microsoft.com/office/powerpoint/2010/main" val="69943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11" y="843122"/>
            <a:ext cx="3771502" cy="4052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1496759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85706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Trail Buffer – Sword Trail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54" y="843121"/>
            <a:ext cx="3455696" cy="198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1456" y="2874036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Sword Trail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280733" y="5677729"/>
            <a:ext cx="4454626" cy="1119805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Sword Trail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을 만들기 위해 정점의 좌표들은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D3DXVec3CatmullRom()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함수를 이용했습니다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Vertex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Index Buffer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Lock –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UnLock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을 하면서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좌표를 넣어줬습니다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1062753" y="5745307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917469" y="5745307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5" y="3304279"/>
            <a:ext cx="3808855" cy="1587843"/>
          </a:xfrm>
          <a:prstGeom prst="rect">
            <a:avLst/>
          </a:prstGeom>
          <a:ln w="28575">
            <a:solidFill>
              <a:srgbClr val="27212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2021123" y="3730809"/>
            <a:ext cx="2200292" cy="707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71456" y="5050907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Catmull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– Rom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곡선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38" name="직사각형 37"/>
          <p:cNvSpPr/>
          <p:nvPr/>
        </p:nvSpPr>
        <p:spPr>
          <a:xfrm>
            <a:off x="5735359" y="843119"/>
            <a:ext cx="4508439" cy="412839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735359" y="4971514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Sword Trail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좌표 구하는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558" y="5241300"/>
            <a:ext cx="2720610" cy="185478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5968554" y="4523560"/>
            <a:ext cx="1943293" cy="279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/>
          <p:nvPr/>
        </p:nvCxnSpPr>
        <p:spPr>
          <a:xfrm>
            <a:off x="7911847" y="4663389"/>
            <a:ext cx="990016" cy="466909"/>
          </a:xfrm>
          <a:prstGeom prst="bent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6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p.23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88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922147"/>
            <a:ext cx="3964317" cy="2732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713" y="3780632"/>
            <a:ext cx="4334353" cy="274325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1496759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85706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원기둥과 원기둥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구와 원기둥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1456" y="3304279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원기둥과 원기둥 충돌 예시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280733" y="3701240"/>
            <a:ext cx="4454626" cy="916202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움직이는 객체는 원기둥 모양의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충돌체를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가지고 있으며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객체끼리 충돌하면 밀어내게 하려고 구현 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무기에는 구를 붙여 구와 원기둥의 충돌도 구현했습니다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6" name="갈매기형 수장 25"/>
          <p:cNvSpPr/>
          <p:nvPr/>
        </p:nvSpPr>
        <p:spPr>
          <a:xfrm>
            <a:off x="1062753" y="3768817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917469" y="3768817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5359" y="843119"/>
            <a:ext cx="4508439" cy="57956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2840662" y="1001907"/>
            <a:ext cx="1554634" cy="15878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304651" y="2272182"/>
            <a:ext cx="621854" cy="635137"/>
          </a:xfrm>
          <a:prstGeom prst="ellipse">
            <a:avLst/>
          </a:prstGeom>
          <a:solidFill>
            <a:srgbClr val="BFA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615578" y="2589750"/>
            <a:ext cx="544122" cy="0"/>
          </a:xfrm>
          <a:prstGeom prst="straightConnector1">
            <a:avLst/>
          </a:prstGeom>
          <a:ln w="25400">
            <a:solidFill>
              <a:srgbClr val="BFA6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2548358" y="2273139"/>
            <a:ext cx="621854" cy="635137"/>
          </a:xfrm>
          <a:prstGeom prst="ellipse">
            <a:avLst/>
          </a:prstGeom>
          <a:solidFill>
            <a:srgbClr val="BFA681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307052" y="2567420"/>
            <a:ext cx="621854" cy="635137"/>
          </a:xfrm>
          <a:prstGeom prst="ellipse">
            <a:avLst/>
          </a:prstGeom>
          <a:solidFill>
            <a:srgbClr val="BFA68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189007" y="2567420"/>
            <a:ext cx="621854" cy="635137"/>
          </a:xfrm>
          <a:prstGeom prst="ellipse">
            <a:avLst/>
          </a:prstGeom>
          <a:solidFill>
            <a:srgbClr val="BFA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28" idx="6"/>
          </p:cNvCxnSpPr>
          <p:nvPr/>
        </p:nvCxnSpPr>
        <p:spPr>
          <a:xfrm flipV="1">
            <a:off x="3170212" y="2589750"/>
            <a:ext cx="136840" cy="958"/>
          </a:xfrm>
          <a:prstGeom prst="straightConnector1">
            <a:avLst/>
          </a:prstGeom>
          <a:ln w="25400">
            <a:solidFill>
              <a:srgbClr val="BFA681">
                <a:alpha val="62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6" idx="6"/>
          </p:cNvCxnSpPr>
          <p:nvPr/>
        </p:nvCxnSpPr>
        <p:spPr>
          <a:xfrm>
            <a:off x="3928906" y="2884989"/>
            <a:ext cx="155463" cy="3846"/>
          </a:xfrm>
          <a:prstGeom prst="straightConnector1">
            <a:avLst/>
          </a:prstGeom>
          <a:ln w="25400">
            <a:solidFill>
              <a:srgbClr val="BFA681">
                <a:alpha val="8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628492" y="2884989"/>
            <a:ext cx="375205" cy="0"/>
          </a:xfrm>
          <a:prstGeom prst="straightConnector1">
            <a:avLst/>
          </a:prstGeom>
          <a:ln w="25400">
            <a:solidFill>
              <a:srgbClr val="BFA6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890822" y="893982"/>
            <a:ext cx="2953805" cy="198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9689276" y="1001907"/>
            <a:ext cx="0" cy="2688932"/>
          </a:xfrm>
          <a:prstGeom prst="straightConnector1">
            <a:avLst/>
          </a:prstGeom>
          <a:ln w="25400">
            <a:solidFill>
              <a:srgbClr val="F2281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8844627" y="993222"/>
            <a:ext cx="84464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726921" y="6638750"/>
            <a:ext cx="4750073" cy="43908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 검사해 충돌 시 밀어주는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원기둥과 원기둥 충돌검사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7" y="4733338"/>
            <a:ext cx="4453397" cy="2011727"/>
          </a:xfrm>
          <a:prstGeom prst="rect">
            <a:avLst/>
          </a:prstGeom>
          <a:noFill/>
          <a:ln w="25400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1071456" y="6764252"/>
            <a:ext cx="475007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구와 원기둥 충돌검사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5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p.24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85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60" y="4256985"/>
            <a:ext cx="3550262" cy="172787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988" y="922515"/>
            <a:ext cx="3962420" cy="301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1496759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85706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03.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카메라 연출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1456" y="2874036"/>
            <a:ext cx="413808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Fovy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로 인한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시야 확대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280733" y="5156559"/>
            <a:ext cx="4454626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타격감을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살리기 위해 공격 또는 회피 동작에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Camera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Fovy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변경하여 카메라 줌 효과를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이끌어 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공격을 받거나 성공하면 카메라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쉐이킹을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넣어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 흔들림 효과를 이끌어 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6" name="갈매기형 수장 25"/>
          <p:cNvSpPr/>
          <p:nvPr/>
        </p:nvSpPr>
        <p:spPr>
          <a:xfrm>
            <a:off x="1062753" y="5224137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917469" y="5224137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5359" y="843119"/>
            <a:ext cx="4508439" cy="5239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843122"/>
            <a:ext cx="3455345" cy="198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95" y="2153408"/>
            <a:ext cx="2969799" cy="170636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127373" y="907453"/>
            <a:ext cx="1087396" cy="122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014748" y="2133203"/>
            <a:ext cx="1087396" cy="122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636602" y="1520329"/>
            <a:ext cx="0" cy="5184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3214771" y="1520329"/>
            <a:ext cx="42183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5741175" y="4018807"/>
            <a:ext cx="450262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726921" y="6083005"/>
            <a:ext cx="475007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공격 시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Fovy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감소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or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증가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/ Camera Shaking Code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42" name="직사각형 41"/>
          <p:cNvSpPr/>
          <p:nvPr/>
        </p:nvSpPr>
        <p:spPr>
          <a:xfrm>
            <a:off x="6443433" y="888433"/>
            <a:ext cx="2789853" cy="247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42" idx="3"/>
            <a:endCxn id="16388" idx="3"/>
          </p:cNvCxnSpPr>
          <p:nvPr/>
        </p:nvCxnSpPr>
        <p:spPr>
          <a:xfrm>
            <a:off x="9233286" y="1012011"/>
            <a:ext cx="544122" cy="1418955"/>
          </a:xfrm>
          <a:prstGeom prst="bentConnector3">
            <a:avLst>
              <a:gd name="adj1" fmla="val 145352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747072" y="2202299"/>
            <a:ext cx="2042190" cy="441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현재 돌고 있는 애니메이션의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몇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%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부터 들어오라는 조건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6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p.25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9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579" y="2986711"/>
            <a:ext cx="1344055" cy="1449984"/>
          </a:xfrm>
          <a:prstGeom prst="rect">
            <a:avLst/>
          </a:prstGeom>
          <a:ln w="25400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1496759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85706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04. Command System – (A)</a:t>
            </a: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0898" y="4541271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공격 후 강화 공격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or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회피 할 수 있다는 예시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280733" y="5289083"/>
            <a:ext cx="4454626" cy="152700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상태 패턴으로 객체들의 자유로운 상태변화를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구현했습니다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기본 공격과 강화 공격은 네 종류가 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뒷장을 보시면 어떤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Command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만들었는지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설명되어 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6" name="갈매기형 수장 25"/>
          <p:cNvSpPr/>
          <p:nvPr/>
        </p:nvSpPr>
        <p:spPr>
          <a:xfrm>
            <a:off x="1062753" y="5356660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917469" y="5356660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5359" y="843119"/>
            <a:ext cx="4508439" cy="563684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30" y="5686044"/>
            <a:ext cx="2191349" cy="48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29" y="4098200"/>
            <a:ext cx="3124130" cy="360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30" y="4941888"/>
            <a:ext cx="3354501" cy="713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30" y="922514"/>
            <a:ext cx="2665649" cy="126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52" y="2366774"/>
            <a:ext cx="3109269" cy="133446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5813090" y="1926611"/>
            <a:ext cx="1865561" cy="247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9767008" y="4191397"/>
            <a:ext cx="0" cy="176528"/>
          </a:xfrm>
          <a:prstGeom prst="straightConnector1">
            <a:avLst/>
          </a:prstGeom>
          <a:ln w="25400">
            <a:solidFill>
              <a:srgbClr val="F2281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8922359" y="4182711"/>
            <a:ext cx="84464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910" y="3751934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6571940" y="4098200"/>
            <a:ext cx="2350419" cy="180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459950" y="4370527"/>
            <a:ext cx="1671049" cy="441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ACTION  / HIT / DEAD </a:t>
            </a: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MOVE  / AVOID</a:t>
            </a:r>
            <a:endParaRPr lang="ko-KR" altLang="en-US" sz="1100" b="1" dirty="0"/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910" y="4591091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6727403" y="5094139"/>
            <a:ext cx="2350419" cy="180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798229" y="5714256"/>
            <a:ext cx="2350419" cy="438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flipH="1" flipV="1">
            <a:off x="8222773" y="5928785"/>
            <a:ext cx="1072702" cy="4597"/>
          </a:xfrm>
          <a:prstGeom prst="straightConnector1">
            <a:avLst/>
          </a:prstGeom>
          <a:ln w="25400">
            <a:solidFill>
              <a:srgbClr val="F2281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9077823" y="5191577"/>
            <a:ext cx="2176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9295474" y="5191577"/>
            <a:ext cx="1" cy="74180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35359" y="6493163"/>
            <a:ext cx="450843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저장소를 만들어 상태를 넣어주는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Code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객체의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Update / </a:t>
            </a: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 공격 중 상태 전환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523300" y="2058875"/>
            <a:ext cx="0" cy="285278"/>
          </a:xfrm>
          <a:prstGeom prst="straightConnector1">
            <a:avLst/>
          </a:prstGeom>
          <a:ln w="25400">
            <a:solidFill>
              <a:srgbClr val="F2281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7678651" y="2050189"/>
            <a:ext cx="84464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843122"/>
            <a:ext cx="2983463" cy="1714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046" y="2986710"/>
            <a:ext cx="1370315" cy="1478313"/>
          </a:xfrm>
          <a:prstGeom prst="rect">
            <a:avLst/>
          </a:prstGeom>
          <a:ln w="25400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6" name="직선 화살표 연결선 65"/>
          <p:cNvCxnSpPr/>
          <p:nvPr/>
        </p:nvCxnSpPr>
        <p:spPr>
          <a:xfrm>
            <a:off x="2081968" y="2557170"/>
            <a:ext cx="0" cy="3054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3869797" y="2557170"/>
            <a:ext cx="0" cy="3054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1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p.26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20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1496759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85706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04. Command System – (B)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644" y="5765436"/>
            <a:ext cx="7557243" cy="111980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Command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표를 보시면 몇 번째 공격이냐에 따라 강화공격이 다릅니다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강화 공격 후 회피를 하고 다시 강화공격을 하면 다른 공격이 나갑니다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기본 공격 후 다시 기본 공격을 하면 그 다음 나올 공격을 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3" name="갈매기형 수장 22"/>
          <p:cNvSpPr/>
          <p:nvPr/>
        </p:nvSpPr>
        <p:spPr>
          <a:xfrm>
            <a:off x="1306479" y="5844426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1161195" y="5844426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16" y="1008862"/>
            <a:ext cx="806595" cy="8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371" y="1001907"/>
            <a:ext cx="806595" cy="8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94" y="770685"/>
            <a:ext cx="2263087" cy="1300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801742" y="2024161"/>
            <a:ext cx="1109344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기본 공격 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030996" y="2024160"/>
            <a:ext cx="1109344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강화 공격 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919354" y="2024161"/>
            <a:ext cx="831166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회피 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43" y="2557170"/>
            <a:ext cx="403297" cy="41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79" y="2557168"/>
            <a:ext cx="403296" cy="41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95" y="2608515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597737" y="2701457"/>
            <a:ext cx="194329" cy="12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869890" y="2612329"/>
            <a:ext cx="777225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스윙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18194" y="2748534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43" y="3098941"/>
            <a:ext cx="403297" cy="41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79" y="3098939"/>
            <a:ext cx="403296" cy="41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95" y="3150287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597737" y="3243228"/>
            <a:ext cx="194329" cy="12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869890" y="3154100"/>
            <a:ext cx="777225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찌르기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118194" y="3290305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43" y="3636900"/>
            <a:ext cx="403297" cy="41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79" y="3636900"/>
            <a:ext cx="403296" cy="41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95" y="3688247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597737" y="3781188"/>
            <a:ext cx="194329" cy="12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3869891" y="3692060"/>
            <a:ext cx="1010421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회오리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18194" y="3828265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43" y="4178671"/>
            <a:ext cx="403297" cy="41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79" y="4178672"/>
            <a:ext cx="403296" cy="41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95" y="4230018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597737" y="4322959"/>
            <a:ext cx="194329" cy="12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3869891" y="4233832"/>
            <a:ext cx="1010421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올려 베기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118194" y="4370037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48037" y="4370037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79" y="4721131"/>
            <a:ext cx="403296" cy="41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95" y="4772478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597737" y="4865419"/>
            <a:ext cx="194329" cy="12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3869890" y="4776290"/>
            <a:ext cx="1243616" cy="305393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올려 </a:t>
            </a:r>
            <a:r>
              <a:rPr lang="ko-KR" altLang="en-US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베기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타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48037" y="4912497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248036" y="2748534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248037" y="3290305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48037" y="3828265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95" y="2608515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689164" y="2701457"/>
            <a:ext cx="194329" cy="12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5502164" y="2612329"/>
            <a:ext cx="777225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스윙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45" y="2483954"/>
            <a:ext cx="921055" cy="52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9077824" y="2595833"/>
            <a:ext cx="777225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찌르기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47" y="2557168"/>
            <a:ext cx="403296" cy="41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8237505" y="2748534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24" y="2608515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5346701" y="3154100"/>
            <a:ext cx="777225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찌르기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17" y="3149707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67" y="3025144"/>
            <a:ext cx="921055" cy="52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669" y="3098359"/>
            <a:ext cx="403296" cy="41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8229326" y="3281324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7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546" y="3149707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689164" y="3228058"/>
            <a:ext cx="194329" cy="12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9094943" y="3151614"/>
            <a:ext cx="1010421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올려 베기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60116" y="4776291"/>
            <a:ext cx="1010421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올려 베기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91238" y="3714798"/>
            <a:ext cx="1080066" cy="509007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올려 베기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17" y="3667017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67" y="3542455"/>
            <a:ext cx="921055" cy="52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669" y="3615670"/>
            <a:ext cx="403296" cy="41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TextBox 104"/>
          <p:cNvSpPr txBox="1"/>
          <p:nvPr/>
        </p:nvSpPr>
        <p:spPr>
          <a:xfrm>
            <a:off x="8229326" y="3807036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6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546" y="3667017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689164" y="3745368"/>
            <a:ext cx="194329" cy="12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9094943" y="3668924"/>
            <a:ext cx="1010421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스윙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346701" y="4231925"/>
            <a:ext cx="1080066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회오리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0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17" y="4219939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67" y="4095376"/>
            <a:ext cx="921055" cy="52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669" y="4168591"/>
            <a:ext cx="403296" cy="41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TextBox 112"/>
          <p:cNvSpPr txBox="1"/>
          <p:nvPr/>
        </p:nvSpPr>
        <p:spPr>
          <a:xfrm>
            <a:off x="8229326" y="4359957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546" y="4219939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689164" y="4298290"/>
            <a:ext cx="194329" cy="12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9094943" y="4221846"/>
            <a:ext cx="1010421" cy="305404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회오리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7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95" y="4778508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689164" y="4871449"/>
            <a:ext cx="194329" cy="12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45" y="4653946"/>
            <a:ext cx="921055" cy="52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" name="TextBox 119"/>
          <p:cNvSpPr txBox="1"/>
          <p:nvPr/>
        </p:nvSpPr>
        <p:spPr>
          <a:xfrm>
            <a:off x="8237505" y="4918526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1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24" y="4778508"/>
            <a:ext cx="302749" cy="30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32" y="4733339"/>
            <a:ext cx="403297" cy="41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5813184" y="4924704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n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387" y="4733339"/>
            <a:ext cx="403297" cy="41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673" y="4712570"/>
            <a:ext cx="403297" cy="41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9456825" y="4892122"/>
            <a:ext cx="777225" cy="237525"/>
          </a:xfrm>
          <a:prstGeom prst="rect">
            <a:avLst/>
          </a:prstGeom>
          <a:noFill/>
          <a:ln>
            <a:noFill/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n + 1</a:t>
            </a:r>
            <a:endParaRPr lang="en-US" altLang="ko-KR" sz="13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375100" y="5335182"/>
            <a:ext cx="2059845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Command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표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1243280" y="2344151"/>
            <a:ext cx="8990771" cy="2935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/>
          <p:cNvCxnSpPr/>
          <p:nvPr/>
        </p:nvCxnSpPr>
        <p:spPr>
          <a:xfrm>
            <a:off x="5182370" y="2344151"/>
            <a:ext cx="0" cy="29357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0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p.27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6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원호 59"/>
          <p:cNvSpPr/>
          <p:nvPr/>
        </p:nvSpPr>
        <p:spPr>
          <a:xfrm>
            <a:off x="2399394" y="3559424"/>
            <a:ext cx="606439" cy="882214"/>
          </a:xfrm>
          <a:prstGeom prst="arc">
            <a:avLst>
              <a:gd name="adj1" fmla="val 16121776"/>
              <a:gd name="adj2" fmla="val 21586637"/>
            </a:avLst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916048"/>
            <a:ext cx="4508439" cy="3817290"/>
          </a:xfrm>
          <a:prstGeom prst="rect">
            <a:avLst/>
          </a:prstGeom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1071456" y="843122"/>
            <a:ext cx="2992066" cy="171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1496759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85706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05. Navigation Mesh – Sliding Vector (A)</a:t>
            </a: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1456" y="4858840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첫 번째 문제점 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아래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해결 방안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280733" y="5588093"/>
            <a:ext cx="4454626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위에서 볼 수 있듯이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NaviMesh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사용 할 때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끝 부분에서 다음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Cell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을 못 찾아 멈추는 경우가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그것을 해결하려고 두 번째 사진처럼 슬라이딩 벡터를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구현 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6" name="갈매기형 수장 25"/>
          <p:cNvSpPr/>
          <p:nvPr/>
        </p:nvSpPr>
        <p:spPr>
          <a:xfrm>
            <a:off x="1062753" y="5655671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917469" y="5655671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5359" y="843119"/>
            <a:ext cx="4508439" cy="389021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>
            <a:off x="2278263" y="3853787"/>
            <a:ext cx="237621" cy="345678"/>
          </a:xfrm>
          <a:prstGeom prst="arc">
            <a:avLst>
              <a:gd name="adj1" fmla="val 16121776"/>
              <a:gd name="adj2" fmla="val 21586637"/>
            </a:avLst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1025816"/>
            <a:ext cx="2953804" cy="1778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직선 화살표 연결선 36"/>
          <p:cNvCxnSpPr/>
          <p:nvPr/>
        </p:nvCxnSpPr>
        <p:spPr>
          <a:xfrm flipV="1">
            <a:off x="1792764" y="1001907"/>
            <a:ext cx="282880" cy="49912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1540311" y="1334260"/>
            <a:ext cx="463926" cy="4738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482668" y="887029"/>
            <a:ext cx="794563" cy="1028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1829739" y="3544232"/>
            <a:ext cx="954223" cy="834631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1738569" y="4028155"/>
            <a:ext cx="1267265" cy="375094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1603354" y="4028154"/>
            <a:ext cx="549472" cy="5612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1194446" y="4023549"/>
            <a:ext cx="25651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792764" y="1064048"/>
            <a:ext cx="330360" cy="3618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792764" y="1064047"/>
            <a:ext cx="330360" cy="3657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71456" y="3192306"/>
            <a:ext cx="2992066" cy="1620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4134766" y="3515901"/>
            <a:ext cx="43461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4025260" y="2050189"/>
            <a:ext cx="5441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4550760" y="2050189"/>
            <a:ext cx="1" cy="14657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735359" y="4733338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Sliding Vector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Code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8025001" y="5481739"/>
            <a:ext cx="2176488" cy="0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>
            <a:off x="9190976" y="5481739"/>
            <a:ext cx="1010512" cy="1158302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 flipV="1">
            <a:off x="8025000" y="5481739"/>
            <a:ext cx="1165976" cy="1158302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V="1">
            <a:off x="9108866" y="5159357"/>
            <a:ext cx="282880" cy="49912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8855174" y="5484521"/>
            <a:ext cx="463926" cy="4738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/>
          <p:nvPr/>
        </p:nvCxnSpPr>
        <p:spPr>
          <a:xfrm flipH="1" flipV="1">
            <a:off x="9185455" y="5005387"/>
            <a:ext cx="1" cy="4791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8589709" y="5005386"/>
            <a:ext cx="1204842" cy="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7931884" y="4892122"/>
            <a:ext cx="2467377" cy="1906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931884" y="6797534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예시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4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p.28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48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117" y="2510358"/>
            <a:ext cx="4428681" cy="3941719"/>
          </a:xfrm>
          <a:prstGeom prst="rect">
            <a:avLst/>
          </a:prstGeom>
          <a:ln w="28575" cap="sq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923089"/>
            <a:ext cx="2720610" cy="1349091"/>
          </a:xfrm>
          <a:prstGeom prst="rect">
            <a:avLst/>
          </a:prstGeom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3172965"/>
            <a:ext cx="2953804" cy="177849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843122"/>
            <a:ext cx="2953804" cy="1778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1496759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85706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05. Navigation Mesh – Sliding Vector (B)</a:t>
            </a: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80733" y="5588093"/>
            <a:ext cx="4454626" cy="1119805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위에서 볼 수 있듯이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Sliding Vector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사용하는 도중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Cell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이웃을 찾지 못해 멈추는 경우가 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그것을 해결하려고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Cell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모든 점은 자신이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어떤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Cell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과 이어져 있는지 알고 있게 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1062753" y="5655671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917469" y="5655671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5359" y="843119"/>
            <a:ext cx="4508439" cy="57162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315164" y="922514"/>
            <a:ext cx="463926" cy="4738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770177" y="1130718"/>
            <a:ext cx="757884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2942566" y="941537"/>
            <a:ext cx="330360" cy="3618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942566" y="941535"/>
            <a:ext cx="330360" cy="3657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550907" y="3126473"/>
            <a:ext cx="10163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542797" y="3126692"/>
            <a:ext cx="930810" cy="6560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2273430" y="3308943"/>
            <a:ext cx="463926" cy="4738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2905224" y="3742192"/>
            <a:ext cx="463926" cy="4738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144836" y="2907318"/>
            <a:ext cx="2724962" cy="1826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4134766" y="3515901"/>
            <a:ext cx="43461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4025260" y="2050189"/>
            <a:ext cx="5441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4550760" y="2050189"/>
            <a:ext cx="1" cy="14657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71456" y="4779448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두 번째 문제점 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아래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해결 방안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cxnSp>
        <p:nvCxnSpPr>
          <p:cNvPr id="68" name="직선 연결선 67"/>
          <p:cNvCxnSpPr/>
          <p:nvPr/>
        </p:nvCxnSpPr>
        <p:spPr>
          <a:xfrm flipV="1">
            <a:off x="5741175" y="2389616"/>
            <a:ext cx="450262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735359" y="6559357"/>
            <a:ext cx="4819366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-  Sliding Vector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로 나온 좌표를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Cell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들을 전수 조사하고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Index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찾는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아래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점들의 이웃 중 갈 수 있는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Index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찾는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5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p.29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13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641" y="3654584"/>
            <a:ext cx="6909485" cy="3969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46" y="3545156"/>
            <a:ext cx="6990424" cy="401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407" y="-27294"/>
            <a:ext cx="6606848" cy="3795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42" y="-27294"/>
            <a:ext cx="7319011" cy="42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00502" y="1731171"/>
            <a:ext cx="10309271" cy="1255539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0000"/>
            </a:solidFill>
          </a:ln>
        </p:spPr>
        <p:txBody>
          <a:bodyPr wrap="none" lIns="99557" tIns="49779" rIns="99557" bIns="49779" rtlCol="0">
            <a:spAutoFit/>
          </a:bodyPr>
          <a:lstStyle/>
          <a:p>
            <a:r>
              <a:rPr lang="en-US" altLang="ko-KR" sz="7400" b="1" dirty="0">
                <a:solidFill>
                  <a:schemeClr val="bg1"/>
                </a:solidFill>
              </a:rPr>
              <a:t>DAEMON</a:t>
            </a:r>
            <a:r>
              <a:rPr lang="en-US" altLang="ko-KR" sz="7400" b="1" dirty="0">
                <a:solidFill>
                  <a:srgbClr val="FF0000"/>
                </a:solidFill>
              </a:rPr>
              <a:t> X </a:t>
            </a:r>
            <a:r>
              <a:rPr lang="en-US" altLang="ko-KR" sz="7400" b="1" dirty="0">
                <a:solidFill>
                  <a:schemeClr val="bg1"/>
                </a:solidFill>
              </a:rPr>
              <a:t>MACHINA</a:t>
            </a:r>
            <a:endParaRPr lang="ko-KR" altLang="en-US" sz="7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67311" y="4321658"/>
            <a:ext cx="5087414" cy="2952229"/>
          </a:xfrm>
          <a:prstGeom prst="rect">
            <a:avLst/>
          </a:prstGeom>
          <a:solidFill>
            <a:srgbClr val="272123">
              <a:alpha val="85000"/>
            </a:srgbClr>
          </a:solidFill>
          <a:ln w="25400">
            <a:noFill/>
          </a:ln>
        </p:spPr>
        <p:txBody>
          <a:bodyPr wrap="none" lIns="99557" tIns="49779" rIns="99557" bIns="49779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장르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메카 액션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인원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5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명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기간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2020. 05. 11 ~ 2020. </a:t>
            </a:r>
            <a:r>
              <a:rPr lang="en-US" altLang="ko-KR" sz="1500" dirty="0" smtClean="0">
                <a:solidFill>
                  <a:schemeClr val="bg1">
                    <a:lumMod val="95000"/>
                  </a:schemeClr>
                </a:solidFill>
              </a:rPr>
              <a:t>07.13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 smtClean="0">
                <a:solidFill>
                  <a:schemeClr val="bg1">
                    <a:lumMod val="95000"/>
                  </a:schemeClr>
                </a:solidFill>
              </a:rPr>
              <a:t>64</a:t>
            </a:r>
            <a:r>
              <a:rPr lang="ko-KR" altLang="en-US" sz="1500" dirty="0" smtClean="0">
                <a:solidFill>
                  <a:schemeClr val="bg1">
                    <a:lumMod val="95000"/>
                  </a:schemeClr>
                </a:solidFill>
              </a:rPr>
              <a:t>일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제작 도구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VS, C++, Windows API, Direct X, MFC, HLSL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운영 체제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Windows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담당 파트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UI</a:t>
            </a:r>
            <a:endParaRPr lang="ko-KR" alt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4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1496759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85706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441208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06. Tool – Navigation Mesh Tool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설명과 예시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7" y="1001906"/>
            <a:ext cx="3581154" cy="3095529"/>
          </a:xfrm>
          <a:prstGeom prst="rect">
            <a:avLst/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4880310" y="1397204"/>
            <a:ext cx="388659" cy="39696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939418" y="1450368"/>
            <a:ext cx="310927" cy="305393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4452786" y="1595685"/>
            <a:ext cx="427524" cy="7379"/>
          </a:xfrm>
          <a:prstGeom prst="line">
            <a:avLst/>
          </a:prstGeom>
          <a:ln w="254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27895" y="1557761"/>
            <a:ext cx="808895" cy="87320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725384" y="1389129"/>
            <a:ext cx="1688535" cy="27083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129555" y="2430965"/>
            <a:ext cx="921240" cy="111149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159700" y="1597401"/>
            <a:ext cx="388659" cy="39696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218808" y="1650565"/>
            <a:ext cx="310927" cy="305393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1927824" y="1803261"/>
            <a:ext cx="213762" cy="1"/>
          </a:xfrm>
          <a:prstGeom prst="line">
            <a:avLst/>
          </a:prstGeom>
          <a:ln w="254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2287476" y="3182514"/>
            <a:ext cx="388659" cy="39696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346585" y="3235679"/>
            <a:ext cx="310927" cy="305393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2036977" y="3388375"/>
            <a:ext cx="213762" cy="1"/>
          </a:xfrm>
          <a:prstGeom prst="line">
            <a:avLst/>
          </a:prstGeom>
          <a:ln w="254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25270" y="4371528"/>
            <a:ext cx="5657808" cy="2545023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marL="248923" indent="-248923">
              <a:buAutoNum type="arabicPeriod"/>
            </a:pP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Select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번의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Select_Point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or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Select_Plane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  체크 되어 있고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RayPicking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골른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녀석의 번호가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  들어 갑니다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  ALL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번의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Add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가 체크 되어 있고 시계 방향으로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RayPicking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번 되면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Navi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Mesh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개 씩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생성 되고 번호가 붙습니다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</a:p>
          <a:p>
            <a:pPr marL="248923" indent="-248923">
              <a:buAutoNum type="arabicPeriod" startAt="2"/>
            </a:pP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클릭으로 무엇을 할지 지정해주는 체크 입니다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48923" indent="-248923">
              <a:buAutoNum type="arabicPeriod" startAt="2"/>
            </a:pP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8923" indent="-248923">
              <a:buAutoNum type="arabicPeriod" startAt="2"/>
            </a:pP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번에서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Select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된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Navi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Mesh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점의 데이터를 가져오고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변경이 가능합니다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071456" y="4336376"/>
            <a:ext cx="4876280" cy="25801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96" y="1365585"/>
            <a:ext cx="4602898" cy="245038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5579895" y="3826742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Delete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시킨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번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Cell , Data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 예시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676" y="4336377"/>
            <a:ext cx="3342464" cy="212146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512676" y="6479965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Tool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로  찍은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NaviMesh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5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p.30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1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300" y="-824113"/>
            <a:ext cx="14155680" cy="8841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325676" y="1716436"/>
            <a:ext cx="3994411" cy="1255539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txBody>
          <a:bodyPr wrap="none" lIns="99557" tIns="49779" rIns="99557" bIns="49779" rtlCol="0">
            <a:spAutoFit/>
          </a:bodyPr>
          <a:lstStyle/>
          <a:p>
            <a:r>
              <a:rPr lang="en-US" altLang="ko-KR" sz="7400" b="1" dirty="0">
                <a:solidFill>
                  <a:schemeClr val="bg2">
                    <a:lumMod val="75000"/>
                  </a:schemeClr>
                </a:solidFill>
              </a:rPr>
              <a:t>Ys </a:t>
            </a:r>
            <a:r>
              <a:rPr lang="en-US" altLang="ko-KR" sz="7400" b="1" dirty="0" err="1">
                <a:solidFill>
                  <a:schemeClr val="bg2">
                    <a:lumMod val="75000"/>
                  </a:schemeClr>
                </a:solidFill>
              </a:rPr>
              <a:t>Orgin</a:t>
            </a:r>
            <a:endParaRPr lang="ko-KR" altLang="en-US" sz="7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67311" y="4321658"/>
            <a:ext cx="4824737" cy="2952229"/>
          </a:xfrm>
          <a:prstGeom prst="rect">
            <a:avLst/>
          </a:prstGeom>
          <a:solidFill>
            <a:srgbClr val="272123">
              <a:alpha val="85000"/>
            </a:srgbClr>
          </a:solidFill>
          <a:ln w="25400">
            <a:noFill/>
          </a:ln>
        </p:spPr>
        <p:txBody>
          <a:bodyPr wrap="none" lIns="99557" tIns="49779" rIns="99557" bIns="49779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장르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액션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RPG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인원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명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기간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2020. 01. 28 ~ 2020. 02.13 (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17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일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제작 도구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VS, C++, Windows API, Direct X, MFC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운영 체제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Windows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담당 파트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플레이어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충돌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, Stage3 Boss</a:t>
            </a:r>
            <a:endParaRPr lang="ko-KR" alt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8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2669141"/>
            <a:ext cx="4508439" cy="126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525" y="923263"/>
            <a:ext cx="4468614" cy="142089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2004127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2364433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- AABB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79257" y="5067720"/>
            <a:ext cx="4300639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컴포넌트 패턴을 사용해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CollisionBox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라는 컴포넌트를 만들어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Player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Map, Monster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충돌을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구현했습니다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플레이어와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이랑 충돌 시 충돌한 만큼 밀어주어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Sliding Vector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효과를 이뤄냈습니다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7" name="갈매기형 수장 26"/>
          <p:cNvSpPr/>
          <p:nvPr/>
        </p:nvSpPr>
        <p:spPr>
          <a:xfrm>
            <a:off x="1061276" y="5135298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915992" y="5135298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5" y="843122"/>
            <a:ext cx="2876074" cy="1977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직선 연결선 24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85" y="2131338"/>
            <a:ext cx="2714478" cy="177479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071456" y="2874036"/>
            <a:ext cx="413808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플레이어와 벽 충돌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몬스터와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벽 충돌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36" name="직사각형 35"/>
          <p:cNvSpPr/>
          <p:nvPr/>
        </p:nvSpPr>
        <p:spPr>
          <a:xfrm>
            <a:off x="5735359" y="843119"/>
            <a:ext cx="4508439" cy="317569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74" y="2272181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735359" y="4018809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AABB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 과 어느 변에서 충돌했고 충돌한 만큼 밀어주는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48" name="직사각형 47"/>
          <p:cNvSpPr/>
          <p:nvPr/>
        </p:nvSpPr>
        <p:spPr>
          <a:xfrm>
            <a:off x="5979293" y="4757176"/>
            <a:ext cx="1265512" cy="12925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5823830" y="4620662"/>
            <a:ext cx="1554635" cy="1587844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5823830" y="4598392"/>
            <a:ext cx="1554635" cy="1587844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572600" y="5255926"/>
            <a:ext cx="631012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ko-KR" altLang="en-US" sz="1100" b="1" dirty="0"/>
              <a:t>오른쪽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081970" y="5154136"/>
            <a:ext cx="466390" cy="476353"/>
          </a:xfrm>
          <a:prstGeom prst="rect">
            <a:avLst/>
          </a:prstGeom>
          <a:solidFill>
            <a:srgbClr val="2721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968554" y="5256583"/>
            <a:ext cx="631012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ko-KR" altLang="en-US" sz="1100" b="1" dirty="0"/>
              <a:t>왼쪽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96542" y="4934711"/>
            <a:ext cx="631012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ko-KR" altLang="en-US" sz="1100" b="1" dirty="0"/>
              <a:t>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96542" y="5603131"/>
            <a:ext cx="631012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ko-KR" altLang="en-US" sz="1100" b="1" dirty="0"/>
              <a:t>아래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086505" y="5154136"/>
            <a:ext cx="158300" cy="476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>
            <a:off x="7778182" y="5255800"/>
            <a:ext cx="366860" cy="27131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322310" y="4778140"/>
            <a:ext cx="1265512" cy="12925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/>
          <p:nvPr/>
        </p:nvCxnSpPr>
        <p:spPr>
          <a:xfrm flipH="1">
            <a:off x="8166847" y="4641626"/>
            <a:ext cx="1554635" cy="1587844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8166847" y="4619356"/>
            <a:ext cx="1554635" cy="1587844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9591098" y="5175100"/>
            <a:ext cx="466390" cy="476353"/>
          </a:xfrm>
          <a:prstGeom prst="rect">
            <a:avLst/>
          </a:prstGeom>
          <a:solidFill>
            <a:srgbClr val="2721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8311571" y="5277547"/>
            <a:ext cx="631012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ko-KR" altLang="en-US" sz="1100" b="1" dirty="0"/>
              <a:t>왼쪽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639559" y="4955675"/>
            <a:ext cx="631012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ko-KR" altLang="en-US" sz="1100" b="1" dirty="0"/>
              <a:t>위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639559" y="5624095"/>
            <a:ext cx="631012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ko-KR" altLang="en-US" sz="1100" b="1" dirty="0"/>
              <a:t>아래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9595633" y="5175100"/>
            <a:ext cx="158300" cy="476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8952865" y="5276662"/>
            <a:ext cx="631012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ko-KR" altLang="en-US" sz="1100" b="1" dirty="0"/>
              <a:t>오른쪽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735359" y="6321181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 코드 그림 예시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7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p.32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0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0" y="1637043"/>
            <a:ext cx="3420195" cy="244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4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1239535"/>
            <a:ext cx="1943828" cy="198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2004127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2364433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Player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79257" y="5632912"/>
            <a:ext cx="4300639" cy="1119805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플레이어는 팔 방향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스프라이트가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플레이어의 무기는 도끼와 검 입니다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무기에 따라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스킬이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개씩 존재합니다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스킬 키를 꾹 누르면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스킬이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강화 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7" name="갈매기형 수장 26"/>
          <p:cNvSpPr/>
          <p:nvPr/>
        </p:nvSpPr>
        <p:spPr>
          <a:xfrm>
            <a:off x="1061276" y="5700489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915992" y="5700489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1456" y="3260112"/>
            <a:ext cx="413808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카메라 방향에 따른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 회전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36" name="직사각형 35"/>
          <p:cNvSpPr/>
          <p:nvPr/>
        </p:nvSpPr>
        <p:spPr>
          <a:xfrm>
            <a:off x="5735359" y="843119"/>
            <a:ext cx="4508439" cy="58750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2049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86" y="838432"/>
            <a:ext cx="1141315" cy="116569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66" y="1637044"/>
            <a:ext cx="1141315" cy="116569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86" y="2669142"/>
            <a:ext cx="1141315" cy="116569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3429944" y="2034005"/>
            <a:ext cx="1" cy="532039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3092481" y="2299064"/>
            <a:ext cx="595639" cy="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5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1" y="922515"/>
            <a:ext cx="2298459" cy="607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8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278" y="5513485"/>
            <a:ext cx="3454330" cy="104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1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088" y="4129561"/>
            <a:ext cx="3595375" cy="1238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813090" y="4082321"/>
            <a:ext cx="3604372" cy="128615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839278" y="5513485"/>
            <a:ext cx="3394008" cy="104968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7015670" y="4161091"/>
            <a:ext cx="2277938" cy="17528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850610" y="3406863"/>
            <a:ext cx="1304030" cy="17528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/>
          <p:cNvCxnSpPr/>
          <p:nvPr/>
        </p:nvCxnSpPr>
        <p:spPr>
          <a:xfrm flipH="1">
            <a:off x="9487971" y="5047861"/>
            <a:ext cx="43461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8136015" y="3582149"/>
            <a:ext cx="17968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V="1">
            <a:off x="9914247" y="3582149"/>
            <a:ext cx="1" cy="14657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9280945" y="5728513"/>
            <a:ext cx="43461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V="1">
            <a:off x="9705626" y="4256984"/>
            <a:ext cx="1" cy="14657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endCxn id="82" idx="3"/>
          </p:cNvCxnSpPr>
          <p:nvPr/>
        </p:nvCxnSpPr>
        <p:spPr>
          <a:xfrm flipH="1">
            <a:off x="9293609" y="4248734"/>
            <a:ext cx="421953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74" y="1398867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5735359" y="6718142"/>
            <a:ext cx="450843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카메라를 회전 시키면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변경시키는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/ Look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 따른 방향 전환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20502" name="Picture 2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31" y="4018808"/>
            <a:ext cx="1155831" cy="11805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3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366" y="4018808"/>
            <a:ext cx="1148700" cy="11732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4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537" y="4018808"/>
            <a:ext cx="1148700" cy="11732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1071456" y="5255801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도끼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기본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=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차징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칼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기본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차징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112" name="직사각형 111"/>
          <p:cNvSpPr/>
          <p:nvPr/>
        </p:nvSpPr>
        <p:spPr>
          <a:xfrm>
            <a:off x="1117841" y="3962350"/>
            <a:ext cx="4151128" cy="128615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4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p.33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29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782" y="3228293"/>
            <a:ext cx="3313320" cy="3489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13" y="895638"/>
            <a:ext cx="2558524" cy="2183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2004127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2364433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79257" y="5394735"/>
            <a:ext cx="4300639" cy="1119805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Stage3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은 원형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맵이여서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좌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우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움직일때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대각선으로 움직이게 구현 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보스는 네 가지 공격 패턴이 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공격 한 사이클을 돌면 그로기 상태로 빠집니다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7" name="갈매기형 수장 26"/>
          <p:cNvSpPr/>
          <p:nvPr/>
        </p:nvSpPr>
        <p:spPr>
          <a:xfrm>
            <a:off x="1061276" y="5462313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915992" y="5462313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735359" y="843119"/>
            <a:ext cx="4508439" cy="58750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5735359" y="6718142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원형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좌우 움직임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Boss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 사이클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1081298"/>
            <a:ext cx="3731122" cy="2143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071456" y="3260112"/>
            <a:ext cx="413808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Stage3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그로기 상태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5741175" y="3145494"/>
            <a:ext cx="450262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287" y="2748534"/>
            <a:ext cx="2902039" cy="166723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03. Stage3 Boss 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달라진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Player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움직임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보스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6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p.34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64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03" y="5186701"/>
            <a:ext cx="3090224" cy="16902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843123"/>
            <a:ext cx="3869170" cy="41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2004127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2364433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79257" y="5394735"/>
            <a:ext cx="4300639" cy="1119805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기를 모았다가 광선을 발사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보스가 흰색이 바뀌면서 구가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랜덤한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위치로 낙하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낙하할 때 마다 카메라 흔들림 발생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보스 위 쪽에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랜덤한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위치에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큐브가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생성되어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일정 개수가 되면 발사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1061276" y="5462313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915992" y="5462313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735359" y="843119"/>
            <a:ext cx="4508439" cy="60338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5735359" y="6876926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 Code  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카메라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Shaking Code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061275" y="4495162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위에서 부터 패턴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1, 2, 3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03. Stage3 Boss 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보스 투사체 패턴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7" y="843123"/>
            <a:ext cx="2876073" cy="165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17" y="1954612"/>
            <a:ext cx="2763847" cy="1587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8" y="2948047"/>
            <a:ext cx="2692952" cy="1547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74" y="4971514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8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p.35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9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2793347"/>
            <a:ext cx="2685845" cy="1543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2004127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2364433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79257" y="5394735"/>
            <a:ext cx="4300639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시작할 때 막대가 내려치고 한 바퀴 회전 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 때 막대가 근처에 다가오면 시간이 느려지고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 상단에 점프하라고 표시가 나옵니다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하나의 미니게임처럼 만들고 싶어서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이렇게 구현 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7" name="갈매기형 수장 26"/>
          <p:cNvSpPr/>
          <p:nvPr/>
        </p:nvSpPr>
        <p:spPr>
          <a:xfrm>
            <a:off x="1061276" y="5462313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915992" y="5462313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735359" y="6083005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061275" y="4415769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03. Stage3 Boss 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843122"/>
            <a:ext cx="2835824" cy="1629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804" y="2034004"/>
            <a:ext cx="2759684" cy="1585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0" y="922514"/>
            <a:ext cx="1865561" cy="117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1" y="2113396"/>
            <a:ext cx="3976158" cy="1679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30" y="4653945"/>
            <a:ext cx="2652786" cy="44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60" y="4098200"/>
            <a:ext cx="4508438" cy="78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5375033"/>
            <a:ext cx="2588255" cy="54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5735359" y="843119"/>
            <a:ext cx="4508439" cy="52133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74" y="3701240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082" y="4966973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5968554" y="4626979"/>
            <a:ext cx="2229758" cy="26514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781554" y="4666729"/>
            <a:ext cx="2794685" cy="42829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37" idx="1"/>
          </p:cNvCxnSpPr>
          <p:nvPr/>
        </p:nvCxnSpPr>
        <p:spPr>
          <a:xfrm flipH="1">
            <a:off x="5618488" y="4759550"/>
            <a:ext cx="35006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1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p.36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95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0081" y="-30192"/>
            <a:ext cx="12670269" cy="7646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877649" y="1731171"/>
            <a:ext cx="4906067" cy="1255539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txBody>
          <a:bodyPr wrap="none" lIns="99557" tIns="49779" rIns="99557" bIns="49779" rtlCol="0">
            <a:spAutoFit/>
          </a:bodyPr>
          <a:lstStyle/>
          <a:p>
            <a:pPr algn="ctr"/>
            <a:r>
              <a:rPr lang="ko-KR" altLang="en-US" sz="7400" b="1" dirty="0" err="1">
                <a:solidFill>
                  <a:srgbClr val="33CCFF"/>
                </a:solidFill>
              </a:rPr>
              <a:t>테일즈위버</a:t>
            </a:r>
            <a:endParaRPr lang="ko-KR" altLang="en-US" sz="7400" b="1" dirty="0">
              <a:solidFill>
                <a:srgbClr val="33CC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7311" y="4321658"/>
            <a:ext cx="4824737" cy="2477156"/>
          </a:xfrm>
          <a:prstGeom prst="rect">
            <a:avLst/>
          </a:prstGeom>
          <a:solidFill>
            <a:srgbClr val="272123">
              <a:alpha val="85000"/>
            </a:srgbClr>
          </a:solidFill>
          <a:ln w="25400">
            <a:noFill/>
          </a:ln>
        </p:spPr>
        <p:txBody>
          <a:bodyPr wrap="none" lIns="99557" tIns="49779" rIns="99557" bIns="49779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장르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: MMORPG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인원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명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기간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2019. 11. 25 ~ 2019. 12.26 (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32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일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제작 도구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VS, C++, Windows API, Direct X, MFC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운영 체제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Windows</a:t>
            </a:r>
            <a:endParaRPr lang="ko-KR" alt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8" y="2510672"/>
            <a:ext cx="4299138" cy="309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2" y="922514"/>
            <a:ext cx="4352975" cy="123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2518522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2878829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A*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알고리즘 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9257" y="5209690"/>
            <a:ext cx="4300639" cy="1934215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A*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알고리즘은 연산을 많이 해서 최대한 줄이려고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객체가 가는 방향으로 일정한 점을 모아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그 점에 해당하는 타일이 갈 수 있는 것인지 아닌지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판별하여 갈 수 없는 가로막힌 타일일 때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A*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사용했습니다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갈 수 없는 타일은 마우스 클릭도 막아놨습니다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Observer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패턴으로 사용해 데이터를 가져왔습니다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4" name="갈매기형 수장 13"/>
          <p:cNvSpPr/>
          <p:nvPr/>
        </p:nvSpPr>
        <p:spPr>
          <a:xfrm>
            <a:off x="1061276" y="5277268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35359" y="5652761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Look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방향으로 점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점의 위치 타일 체크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061275" y="3621847"/>
            <a:ext cx="4138089" cy="78046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마름모 타일로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A*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알고리즘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갈 수 있는 곳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갈 수 없는 곳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8" name="직사각형 27"/>
          <p:cNvSpPr/>
          <p:nvPr/>
        </p:nvSpPr>
        <p:spPr>
          <a:xfrm>
            <a:off x="5735359" y="843120"/>
            <a:ext cx="4508439" cy="478944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545" y="2103372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366" y="4415769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5" y="843122"/>
            <a:ext cx="3041504" cy="2684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48" y="3184763"/>
            <a:ext cx="1264700" cy="126021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94" y="2140343"/>
            <a:ext cx="1327755" cy="122427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갈매기형 수장 38"/>
          <p:cNvSpPr/>
          <p:nvPr/>
        </p:nvSpPr>
        <p:spPr>
          <a:xfrm>
            <a:off x="915992" y="5277268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8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p.38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18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2669142"/>
            <a:ext cx="3497927" cy="1371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3794907"/>
            <a:ext cx="4598888" cy="301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875702"/>
            <a:ext cx="1481257" cy="155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2518522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2878829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Alpha – Fade In &amp; Out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Alpha Blending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9257" y="5209691"/>
            <a:ext cx="4300639" cy="1119805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특정 타일에 서면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Fade In &amp; Out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되며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Scene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전환이 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첫 번째 사진을 보시면 나무의 특정 위치에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Player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서있을 시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AlphaBlending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을 적용했습니다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4" name="갈매기형 수장 13"/>
          <p:cNvSpPr/>
          <p:nvPr/>
        </p:nvSpPr>
        <p:spPr>
          <a:xfrm>
            <a:off x="1061276" y="5277268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35359" y="6843644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Alpha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값을 이용한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Fade In &amp; Out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Alpha Blending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061275" y="3457268"/>
            <a:ext cx="413808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Alpha Blending / </a:t>
            </a: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Fade In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8" name="직사각형 27"/>
          <p:cNvSpPr/>
          <p:nvPr/>
        </p:nvSpPr>
        <p:spPr>
          <a:xfrm>
            <a:off x="5735359" y="843120"/>
            <a:ext cx="4508439" cy="60005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407" y="2272181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366" y="4415769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갈매기형 수장 38"/>
          <p:cNvSpPr/>
          <p:nvPr/>
        </p:nvSpPr>
        <p:spPr>
          <a:xfrm>
            <a:off x="915992" y="5277268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5741175" y="3780631"/>
            <a:ext cx="450262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7" y="1005710"/>
            <a:ext cx="2664681" cy="2364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60" y="2583954"/>
            <a:ext cx="2387641" cy="199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8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p.39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04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4686221"/>
            <a:ext cx="3159407" cy="211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Lobby UI – Lab (A)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7" y="843123"/>
            <a:ext cx="3420195" cy="1964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071457" y="2874036"/>
            <a:ext cx="290989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오브젝트 </a:t>
            </a:r>
            <a:r>
              <a:rPr lang="ko-KR" altLang="en-US" sz="1100" b="1" dirty="0"/>
              <a:t>충돌 전 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후</a:t>
            </a:r>
            <a:r>
              <a:rPr lang="en-US" altLang="ko-KR" sz="1100" b="1" dirty="0"/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9257" y="5767367"/>
            <a:ext cx="4844761" cy="71259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오브젝트와 충돌 시 오브젝트가 열립니다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 중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일때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모두 열리면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UI_Manager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에 있는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바꾸어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Lab UI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업데이트를 돌기 시작합니다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5" name="갈매기형 수장 34"/>
          <p:cNvSpPr/>
          <p:nvPr/>
        </p:nvSpPr>
        <p:spPr>
          <a:xfrm>
            <a:off x="1061276" y="5834944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915992" y="5834944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01004" y="977729"/>
            <a:ext cx="1349661" cy="956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294" y="1934712"/>
            <a:ext cx="2251600" cy="1293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3328294" y="1934712"/>
            <a:ext cx="2251602" cy="1293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/>
          <p:nvPr/>
        </p:nvCxnSpPr>
        <p:spPr>
          <a:xfrm rot="10800000" flipV="1">
            <a:off x="3403409" y="3228292"/>
            <a:ext cx="1136839" cy="802214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3383671"/>
            <a:ext cx="2251600" cy="129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60" y="908454"/>
            <a:ext cx="3731122" cy="1382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5858400" y="1616040"/>
            <a:ext cx="3628645" cy="37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10" y="2113397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925" y="2467160"/>
            <a:ext cx="3150566" cy="182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5735359" y="843121"/>
            <a:ext cx="3809257" cy="595441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161467" y="2435507"/>
            <a:ext cx="2666251" cy="37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071456" y="4733338"/>
            <a:ext cx="290989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Lab UI</a:t>
            </a:r>
            <a:r>
              <a:rPr lang="en-US" altLang="ko-KR" sz="1100" b="1" dirty="0"/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8590684" y="2228275"/>
            <a:ext cx="1024406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378238" y="2192788"/>
            <a:ext cx="371884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621945" y="2034004"/>
            <a:ext cx="2909893" cy="610797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렌더타입으로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Layer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나누어 구동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632227" y="2034005"/>
            <a:ext cx="980121" cy="610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64" name="꺾인 연결선 63"/>
          <p:cNvCxnSpPr/>
          <p:nvPr/>
        </p:nvCxnSpPr>
        <p:spPr>
          <a:xfrm>
            <a:off x="2548362" y="1934599"/>
            <a:ext cx="699582" cy="508532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735359" y="6792994"/>
            <a:ext cx="513029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UI_Mananger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Update /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UI_Lab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Update</a:t>
            </a:r>
            <a:r>
              <a:rPr lang="en-US" altLang="ko-KR" sz="1100" b="1" dirty="0"/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10" y="4256985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9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p.4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5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164" y="4810756"/>
            <a:ext cx="3898305" cy="1351640"/>
          </a:xfrm>
          <a:prstGeom prst="rect">
            <a:avLst/>
          </a:prstGeom>
          <a:noFill/>
          <a:ln w="25400">
            <a:solidFill>
              <a:srgbClr val="F22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3091271"/>
            <a:ext cx="3653391" cy="118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922514"/>
            <a:ext cx="4524644" cy="171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2518522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2878829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03. Player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9257" y="5757121"/>
            <a:ext cx="4300639" cy="1119805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테일즈위버엔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딜레이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개념이란게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있는데 기본 공격을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하다보면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모션이 빨라지고 빨라지는 모션 중간중간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스킬을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사용하면 스킬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시전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딜레이가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없습니다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딜레이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개념을 구현해봤습니다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4" name="갈매기형 수장 13"/>
          <p:cNvSpPr/>
          <p:nvPr/>
        </p:nvSpPr>
        <p:spPr>
          <a:xfrm>
            <a:off x="1061276" y="5824699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35359" y="4303095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Delay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개념 구현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061275" y="4971514"/>
            <a:ext cx="4138089" cy="77763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빨간 테두리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기본 공격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파란 테두리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Slow CC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있는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스킬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검은색 테두리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CC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없는 스킬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왼쪽 스킬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광역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오른쪽 스킬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단일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8" name="직사각형 27"/>
          <p:cNvSpPr/>
          <p:nvPr/>
        </p:nvSpPr>
        <p:spPr>
          <a:xfrm>
            <a:off x="5735359" y="843120"/>
            <a:ext cx="4508439" cy="344407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196" y="2562087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366" y="4415769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갈매기형 수장 38"/>
          <p:cNvSpPr/>
          <p:nvPr/>
        </p:nvSpPr>
        <p:spPr>
          <a:xfrm>
            <a:off x="915992" y="5824699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79" y="843122"/>
            <a:ext cx="2358119" cy="160248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929" y="1084973"/>
            <a:ext cx="1513533" cy="214331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71" y="3209927"/>
            <a:ext cx="1445457" cy="1349667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2280943"/>
            <a:ext cx="1500307" cy="142029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874" y="3649784"/>
            <a:ext cx="1900480" cy="1274816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5942408" y="3348841"/>
            <a:ext cx="1347585" cy="26514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37" idx="3"/>
          </p:cNvCxnSpPr>
          <p:nvPr/>
        </p:nvCxnSpPr>
        <p:spPr>
          <a:xfrm>
            <a:off x="7289993" y="3481412"/>
            <a:ext cx="2254220" cy="1095411"/>
          </a:xfrm>
          <a:prstGeom prst="bentConnector3">
            <a:avLst>
              <a:gd name="adj1" fmla="val 9971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39071" y="4574553"/>
            <a:ext cx="0" cy="16332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1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p.40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52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2518522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2878829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04. Boss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9257" y="5050906"/>
            <a:ext cx="4300639" cy="1934215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1. 2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번 쏘고 이동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2.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 후 가까이 가면 범위 공격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       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가까이 가지 않을 시 패턴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은신 후 저격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방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은신 후 플레이어에서 일정 범위 밖에서 나타납니다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2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화염들은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브릿지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패턴을 사용하여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그렸습니다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4" name="갈매기형 수장 13"/>
          <p:cNvSpPr/>
          <p:nvPr/>
        </p:nvSpPr>
        <p:spPr>
          <a:xfrm>
            <a:off x="1061276" y="5118484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35359" y="6638750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 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브릿지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패턴 사용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은신 후 범위 밖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061275" y="4336377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보스 패턴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8" name="직사각형 27"/>
          <p:cNvSpPr/>
          <p:nvPr/>
        </p:nvSpPr>
        <p:spPr>
          <a:xfrm>
            <a:off x="5735359" y="843120"/>
            <a:ext cx="4508439" cy="57956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39" name="갈매기형 수장 38"/>
          <p:cNvSpPr/>
          <p:nvPr/>
        </p:nvSpPr>
        <p:spPr>
          <a:xfrm>
            <a:off x="915992" y="5118484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267" y="843122"/>
            <a:ext cx="4060587" cy="1793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7" y="2430965"/>
            <a:ext cx="2136554" cy="1705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00" y="2827926"/>
            <a:ext cx="2082064" cy="1300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1255267" y="2430965"/>
            <a:ext cx="19527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193344" y="2430965"/>
            <a:ext cx="0" cy="20559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95" y="5130298"/>
            <a:ext cx="3673586" cy="139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96" y="870171"/>
            <a:ext cx="3345226" cy="243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1" y="3383671"/>
            <a:ext cx="3827120" cy="1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" name="직선 연결선 45"/>
          <p:cNvCxnSpPr/>
          <p:nvPr/>
        </p:nvCxnSpPr>
        <p:spPr>
          <a:xfrm flipV="1">
            <a:off x="5741175" y="3352165"/>
            <a:ext cx="450262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5741175" y="5007642"/>
            <a:ext cx="450262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8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p.41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958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2518522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2878829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05. Tool - Tile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9256" y="5606651"/>
            <a:ext cx="4456103" cy="152700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Map_Tool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을 클릭하면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Tile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색과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맵을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선택할 수 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선택한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맵에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TilePicking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을 하면 선택한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Tile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색으로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뒤덮습니다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Filepath_Tool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는 창을 열고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Texture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폴더를 드래그하면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현재 모작하고 있는 게임에 맞게 파일경로가 설정됩니다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4" name="갈매기형 수장 13"/>
          <p:cNvSpPr/>
          <p:nvPr/>
        </p:nvSpPr>
        <p:spPr>
          <a:xfrm>
            <a:off x="1061276" y="5674229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35359" y="6638750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왼쪽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Tool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활용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Load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로 불러온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39" name="갈매기형 수장 38"/>
          <p:cNvSpPr/>
          <p:nvPr/>
        </p:nvSpPr>
        <p:spPr>
          <a:xfrm>
            <a:off x="915992" y="5674229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7" y="843122"/>
            <a:ext cx="3563707" cy="216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1102302" y="1837834"/>
            <a:ext cx="554303" cy="26514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35" idx="1"/>
            <a:endCxn id="29698" idx="1"/>
          </p:cNvCxnSpPr>
          <p:nvPr/>
        </p:nvCxnSpPr>
        <p:spPr>
          <a:xfrm rot="10800000" flipH="1" flipV="1">
            <a:off x="1102302" y="1970406"/>
            <a:ext cx="384652" cy="2121085"/>
          </a:xfrm>
          <a:prstGeom prst="bentConnector3">
            <a:avLst>
              <a:gd name="adj1" fmla="val -26731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54" y="3237509"/>
            <a:ext cx="3115934" cy="170796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3243817"/>
            <a:ext cx="2888625" cy="2007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36" y="4425581"/>
            <a:ext cx="2962794" cy="213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09" y="816472"/>
            <a:ext cx="3184162" cy="218700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1097777" y="2324606"/>
            <a:ext cx="554303" cy="26514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54" idx="3"/>
          </p:cNvCxnSpPr>
          <p:nvPr/>
        </p:nvCxnSpPr>
        <p:spPr>
          <a:xfrm>
            <a:off x="1652080" y="2457178"/>
            <a:ext cx="353915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7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p.42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3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66" y="-30192"/>
            <a:ext cx="7722805" cy="457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586" y="3997339"/>
            <a:ext cx="4417652" cy="356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67311" y="4321658"/>
            <a:ext cx="4824737" cy="2477156"/>
          </a:xfrm>
          <a:prstGeom prst="rect">
            <a:avLst/>
          </a:prstGeom>
          <a:solidFill>
            <a:srgbClr val="272123">
              <a:alpha val="85000"/>
            </a:srgbClr>
          </a:solidFill>
          <a:ln w="25400">
            <a:noFill/>
          </a:ln>
        </p:spPr>
        <p:txBody>
          <a:bodyPr wrap="none" lIns="99557" tIns="49779" rIns="99557" bIns="49779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장르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액션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인원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명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기간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2019. 10. 08 ~ 2019. 10.29 (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22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일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제작 도구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VS, C++, Windows API,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운영 체제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Windows</a:t>
            </a:r>
            <a:endParaRPr lang="ko-KR" alt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06" y="4010795"/>
            <a:ext cx="7569282" cy="358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252" y="0"/>
            <a:ext cx="5449521" cy="414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848774" y="1731171"/>
            <a:ext cx="6904079" cy="1255539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txBody>
          <a:bodyPr wrap="none" lIns="99557" tIns="49779" rIns="99557" bIns="49779" rtlCol="0">
            <a:spAutoFit/>
          </a:bodyPr>
          <a:lstStyle/>
          <a:p>
            <a:pPr algn="ctr"/>
            <a:r>
              <a:rPr lang="en-US" altLang="ko-KR" sz="7400" b="1" dirty="0" err="1">
                <a:solidFill>
                  <a:schemeClr val="accent3"/>
                </a:solidFill>
              </a:rPr>
              <a:t>Tunche</a:t>
            </a:r>
            <a:r>
              <a:rPr lang="en-US" altLang="ko-KR" sz="7400" b="1" dirty="0">
                <a:solidFill>
                  <a:schemeClr val="accent3"/>
                </a:solidFill>
              </a:rPr>
              <a:t> </a:t>
            </a:r>
            <a:r>
              <a:rPr lang="en-US" altLang="ko-KR" sz="7400" b="1" dirty="0">
                <a:solidFill>
                  <a:schemeClr val="bg1"/>
                </a:solidFill>
              </a:rPr>
              <a:t>: </a:t>
            </a:r>
            <a:r>
              <a:rPr lang="en-US" altLang="ko-KR" sz="7400" b="1" dirty="0">
                <a:solidFill>
                  <a:srgbClr val="FF0000"/>
                </a:solidFill>
              </a:rPr>
              <a:t>Arena</a:t>
            </a:r>
            <a:endParaRPr lang="ko-KR" altLang="en-US" sz="7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1825" y="4489686"/>
            <a:ext cx="4824737" cy="2477156"/>
          </a:xfrm>
          <a:prstGeom prst="rect">
            <a:avLst/>
          </a:prstGeom>
          <a:solidFill>
            <a:srgbClr val="272123">
              <a:alpha val="85000"/>
            </a:srgbClr>
          </a:solidFill>
          <a:ln w="25400">
            <a:noFill/>
          </a:ln>
        </p:spPr>
        <p:txBody>
          <a:bodyPr wrap="none" lIns="99557" tIns="49779" rIns="99557" bIns="49779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장르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액션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인원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명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프로젝트 기간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2019. 10. 08 ~ 2019. 10.29 (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총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22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일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제작 도구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VS, C++, Windows API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</a:rPr>
              <a:t>운영 체제 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: Windows</a:t>
            </a:r>
            <a:endParaRPr lang="ko-KR" alt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2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843121"/>
            <a:ext cx="3059990" cy="2344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3042762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3403068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Player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9257" y="4971514"/>
            <a:ext cx="4611566" cy="213781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Player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는 이동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공격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타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회피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점프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피격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죽음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필살기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상태가 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플레이어와 개구리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몬스터는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점프를 하기 위해 플레이어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RECT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밑에 발판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RECT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만들었습니다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점프는 자유낙하운동 공식을 사용해 구현 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왼쪽 상단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 게이지가 다 차면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필살기를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사용할 수 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4" name="갈매기형 수장 13"/>
          <p:cNvSpPr/>
          <p:nvPr/>
        </p:nvSpPr>
        <p:spPr>
          <a:xfrm>
            <a:off x="1061276" y="5039092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915992" y="5039092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25" y="3304279"/>
            <a:ext cx="2025175" cy="14422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791836" y="2556248"/>
            <a:ext cx="234366" cy="13261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150096" y="2622558"/>
            <a:ext cx="118609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61275" y="3270997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게임 화면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413921" y="2486828"/>
            <a:ext cx="544121" cy="271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발판</a:t>
            </a:r>
            <a:endParaRPr lang="ko-KR" altLang="en-US" sz="1100" b="1" dirty="0"/>
          </a:p>
        </p:txBody>
      </p:sp>
      <p:sp>
        <p:nvSpPr>
          <p:cNvPr id="35" name="직사각형 34"/>
          <p:cNvSpPr/>
          <p:nvPr/>
        </p:nvSpPr>
        <p:spPr>
          <a:xfrm>
            <a:off x="1071456" y="843121"/>
            <a:ext cx="777317" cy="82990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>
            <a:off x="1848773" y="1258075"/>
            <a:ext cx="1399171" cy="2767343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8" y="843121"/>
            <a:ext cx="3109269" cy="294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4098200"/>
            <a:ext cx="3264732" cy="44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8" y="4697820"/>
            <a:ext cx="4200313" cy="1940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735359" y="843119"/>
            <a:ext cx="4508439" cy="587502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618" y="3701240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5968554" y="4282867"/>
            <a:ext cx="3031537" cy="26453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8378237" y="4547405"/>
            <a:ext cx="0" cy="1991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5359" y="6718142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발판 활용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8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p.44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14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3042762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3403068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02.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– RECT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89" y="929874"/>
            <a:ext cx="4036550" cy="229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488" y="3463063"/>
            <a:ext cx="4092651" cy="59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60" y="4388148"/>
            <a:ext cx="3964317" cy="78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21" y="5673463"/>
            <a:ext cx="3342464" cy="647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279257" y="5022103"/>
            <a:ext cx="4300639" cy="1934215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RECT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충돌을 검사해 겹쳐진 만큼 다시 밀어줍니다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Player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는 이 검사에서 점프 중일 땐 키 입력을 막습니다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Player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충돌은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Player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발판과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맵이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충돌합니다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HITBOX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IntersectRect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함수를 사용하여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 여부를 판별합니다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갈매기형 수장 41"/>
          <p:cNvSpPr/>
          <p:nvPr/>
        </p:nvSpPr>
        <p:spPr>
          <a:xfrm>
            <a:off x="1061276" y="5089681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5359" y="6400573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Collision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내부 함수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Data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활용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1275" y="3418896"/>
            <a:ext cx="4138089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RECT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충돌체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화면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</a:p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발판과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맵의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충돌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45" name="직사각형 44"/>
          <p:cNvSpPr/>
          <p:nvPr/>
        </p:nvSpPr>
        <p:spPr>
          <a:xfrm>
            <a:off x="5735359" y="843121"/>
            <a:ext cx="4508439" cy="555745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7" name="갈매기형 수장 46"/>
          <p:cNvSpPr/>
          <p:nvPr/>
        </p:nvSpPr>
        <p:spPr>
          <a:xfrm>
            <a:off x="915992" y="5089681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618" y="4033566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2" name="직선 연결선 51"/>
          <p:cNvCxnSpPr/>
          <p:nvPr/>
        </p:nvCxnSpPr>
        <p:spPr>
          <a:xfrm flipV="1">
            <a:off x="5741175" y="3304278"/>
            <a:ext cx="450262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7" y="843122"/>
            <a:ext cx="3212724" cy="2461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6201749" y="4971514"/>
            <a:ext cx="3031537" cy="26453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8574828" y="5627655"/>
            <a:ext cx="388659" cy="23817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788035" y="5236053"/>
            <a:ext cx="0" cy="3602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618" y="5274148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986" y="1911601"/>
            <a:ext cx="2075111" cy="2283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9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p.45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18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966" y="3145495"/>
            <a:ext cx="3807248" cy="107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3042762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3403068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03. Command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24" y="843121"/>
            <a:ext cx="4508440" cy="550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843122"/>
            <a:ext cx="4501696" cy="201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020891" y="5022103"/>
            <a:ext cx="4300639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STL Queue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사용해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치트키로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쓸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Command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만들었습니다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Queue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가 선입선출의 구조로 되어 사용했습니다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일정시간 지나면 커맨드를 삭제시키고 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갈매기형 수장 17"/>
          <p:cNvSpPr/>
          <p:nvPr/>
        </p:nvSpPr>
        <p:spPr>
          <a:xfrm>
            <a:off x="5802910" y="5089681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3724" y="843121"/>
            <a:ext cx="4508439" cy="555745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20" name="갈매기형 수장 19"/>
          <p:cNvSpPr/>
          <p:nvPr/>
        </p:nvSpPr>
        <p:spPr>
          <a:xfrm>
            <a:off x="5657627" y="5089681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35359" y="843122"/>
            <a:ext cx="4508439" cy="349325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41175" y="2986711"/>
            <a:ext cx="450262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35359" y="4336377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Command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Command Reset Code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5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p.46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44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2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60" y="4048691"/>
            <a:ext cx="4508439" cy="1427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3042762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3403068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04.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 이동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1160691"/>
            <a:ext cx="3849366" cy="127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2827926"/>
            <a:ext cx="3849366" cy="127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279257" y="5280768"/>
            <a:ext cx="4300639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플레이어가 화면 중앙에서 일정 범위를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넘어가게되면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플레이어의 반대 방향을 담아놓고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이미지를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Render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할 때 더해줍니다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그렇게 되면 결국 화면 안에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Render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이렇게 플레이어는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맵의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모든 곳을 볼 수 있게 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1061276" y="5348346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915992" y="5348346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1275" y="4177593"/>
            <a:ext cx="413808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 이동 효과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5359" y="5606652"/>
            <a:ext cx="45084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Scroll Data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저장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저장된 데이터 들고 와서 사용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26" name="직사각형 25"/>
          <p:cNvSpPr/>
          <p:nvPr/>
        </p:nvSpPr>
        <p:spPr>
          <a:xfrm>
            <a:off x="5735359" y="843121"/>
            <a:ext cx="4508439" cy="47635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3482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91" y="922515"/>
            <a:ext cx="3318848" cy="251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46" y="3463063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7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p.47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44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509617" y="-30191"/>
            <a:ext cx="11712638" cy="18203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en-US" altLang="ko-KR" sz="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344130" y="525088"/>
            <a:ext cx="0" cy="651108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49188" y="935969"/>
            <a:ext cx="3184439" cy="777639"/>
          </a:xfrm>
          <a:prstGeom prst="rect">
            <a:avLst/>
          </a:prstGeom>
          <a:noFill/>
        </p:spPr>
        <p:txBody>
          <a:bodyPr wrap="none" lIns="99557" tIns="49779" rIns="99557" bIns="49779" rtlCol="0">
            <a:spAutoFit/>
          </a:bodyPr>
          <a:lstStyle/>
          <a:p>
            <a:r>
              <a:rPr lang="ko-KR" altLang="en-US" sz="4400" b="1" spc="1416" dirty="0"/>
              <a:t>참고문헌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027633" y="1799388"/>
            <a:ext cx="3187455" cy="758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27633" y="763730"/>
            <a:ext cx="3187455" cy="758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38261" y="2510357"/>
            <a:ext cx="3060840" cy="1624036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/>
              <a:t>열혈 </a:t>
            </a:r>
            <a:r>
              <a:rPr lang="en-US" altLang="ko-KR" sz="2200" b="1" dirty="0"/>
              <a:t>C </a:t>
            </a:r>
            <a:r>
              <a:rPr lang="ko-KR" altLang="en-US" sz="2200" b="1" dirty="0"/>
              <a:t>프로그래밍</a:t>
            </a:r>
            <a:endParaRPr lang="en-US" altLang="ko-KR" sz="2200" b="1" dirty="0"/>
          </a:p>
          <a:p>
            <a:pPr>
              <a:lnSpc>
                <a:spcPct val="150000"/>
              </a:lnSpc>
            </a:pPr>
            <a:r>
              <a:rPr lang="ko-KR" altLang="en-US" sz="2200" b="1" dirty="0"/>
              <a:t>열혈 </a:t>
            </a:r>
            <a:r>
              <a:rPr lang="en-US" altLang="ko-KR" sz="2200" b="1" dirty="0"/>
              <a:t>C ++ </a:t>
            </a:r>
            <a:r>
              <a:rPr lang="ko-KR" altLang="en-US" sz="2200" b="1" dirty="0"/>
              <a:t>프로그래밍</a:t>
            </a:r>
            <a:endParaRPr lang="en-US" altLang="ko-KR" sz="2200" b="1" dirty="0"/>
          </a:p>
          <a:p>
            <a:pPr>
              <a:lnSpc>
                <a:spcPct val="150000"/>
              </a:lnSpc>
            </a:pPr>
            <a:r>
              <a:rPr lang="ko-KR" altLang="en-US" sz="2200" b="1" dirty="0"/>
              <a:t>열혈 자료구조</a:t>
            </a:r>
            <a:endParaRPr lang="en-US" altLang="ko-KR" sz="2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38261" y="4144939"/>
            <a:ext cx="4557430" cy="509007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저자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윤성우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출판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: ORANGE MEDIA</a:t>
            </a:r>
            <a:endParaRPr lang="en-US" altLang="ko-KR" sz="1300" dirty="0"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8676" y="2160949"/>
            <a:ext cx="811914" cy="373271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</a:bodyPr>
          <a:lstStyle/>
          <a:p>
            <a:r>
              <a:rPr lang="en-US" altLang="ko-KR" sz="1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700" dirty="0"/>
              <a:t> </a:t>
            </a:r>
            <a:r>
              <a:rPr lang="ko-KR" altLang="en-US" sz="1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서적</a:t>
            </a:r>
            <a:endParaRPr lang="ko-KR" altLang="en-US" sz="17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838261" y="5168711"/>
            <a:ext cx="4173580" cy="777651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</a:bodyPr>
          <a:lstStyle/>
          <a:p>
            <a:r>
              <a:rPr lang="en-US" altLang="ko-KR" sz="2200" b="1" dirty="0"/>
              <a:t>DirectX 9</a:t>
            </a:r>
            <a:r>
              <a:rPr lang="ko-KR" altLang="en-US" sz="2200" b="1" dirty="0"/>
              <a:t>를 이용한 </a:t>
            </a:r>
            <a:r>
              <a:rPr lang="en-US" altLang="ko-KR" sz="2200" b="1" dirty="0"/>
              <a:t>3D GAME </a:t>
            </a:r>
          </a:p>
          <a:p>
            <a:r>
              <a:rPr lang="ko-KR" altLang="en-US" sz="2200" b="1" dirty="0"/>
              <a:t>프로그래밍 입문</a:t>
            </a:r>
            <a:endParaRPr lang="en-US" altLang="ko-KR" sz="22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838261" y="5970958"/>
            <a:ext cx="4557430" cy="509007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저자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: Frank D. Luna</a:t>
            </a: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출판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정보문화사</a:t>
            </a:r>
            <a:endParaRPr lang="en-US" altLang="ko-KR" sz="1300" dirty="0"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124017" y="684338"/>
            <a:ext cx="4064961" cy="608374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IT Expert 3D </a:t>
            </a:r>
            <a:r>
              <a:rPr lang="ko-KR" altLang="en-US" sz="2200" b="1" dirty="0"/>
              <a:t>게임 프로그래밍</a:t>
            </a:r>
            <a:endParaRPr lang="en-US" altLang="ko-KR" sz="2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6124018" y="1286821"/>
            <a:ext cx="4557430" cy="509007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저자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김용준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출판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한빛미디어</a:t>
            </a:r>
            <a:endParaRPr lang="en-US" altLang="ko-KR" sz="1300" dirty="0">
              <a:latin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02164" y="2160949"/>
            <a:ext cx="1033407" cy="373271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</a:bodyPr>
          <a:lstStyle/>
          <a:p>
            <a:r>
              <a:rPr lang="en-US" altLang="ko-KR" sz="1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700" dirty="0"/>
              <a:t> </a:t>
            </a:r>
            <a:r>
              <a:rPr lang="ko-KR" altLang="en-US" sz="1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사이트</a:t>
            </a:r>
            <a:endParaRPr lang="ko-KR" altLang="en-US" sz="17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6124018" y="2704354"/>
            <a:ext cx="957700" cy="439097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</a:bodyPr>
          <a:lstStyle/>
          <a:p>
            <a:r>
              <a:rPr lang="en-US" altLang="ko-KR" sz="2200" b="1" dirty="0"/>
              <a:t>SOEN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124017" y="3701239"/>
            <a:ext cx="1517340" cy="439097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</a:bodyPr>
          <a:lstStyle/>
          <a:p>
            <a:r>
              <a:rPr lang="en-US" altLang="ko-KR" sz="2200" b="1" dirty="0" err="1"/>
              <a:t>GpgStudy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881" y="3078267"/>
            <a:ext cx="4557430" cy="305404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http://www.soen.kr</a:t>
            </a:r>
            <a:endParaRPr lang="en-US" altLang="ko-KR" sz="1300" dirty="0">
              <a:latin typeface="+mn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774613" y="4110365"/>
            <a:ext cx="4557430" cy="305404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http://www.gpgstudy.com</a:t>
            </a:r>
            <a:endParaRPr lang="en-US" altLang="ko-KR" sz="1300" dirty="0">
              <a:latin typeface="+mn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flipH="1">
            <a:off x="-509617" y="7141986"/>
            <a:ext cx="12182192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2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p.48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40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509617" y="-30191"/>
            <a:ext cx="11712638" cy="18203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en-US" altLang="ko-KR" sz="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9617" y="7384301"/>
            <a:ext cx="11712638" cy="18203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en-US" altLang="ko-KR" sz="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" y="1160690"/>
            <a:ext cx="10693400" cy="295222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algn="ctr"/>
            <a:r>
              <a:rPr lang="ko-KR" altLang="en-US" sz="4600" b="1" dirty="0"/>
              <a:t>끊임없이 노력하고 발전하는 </a:t>
            </a:r>
            <a:endParaRPr lang="en-US" altLang="ko-KR" sz="4600" b="1" dirty="0"/>
          </a:p>
          <a:p>
            <a:pPr algn="ctr"/>
            <a:r>
              <a:rPr lang="ko-KR" altLang="en-US" sz="4600" b="1" dirty="0"/>
              <a:t>개발자가 되겠습니다</a:t>
            </a:r>
            <a:r>
              <a:rPr lang="en-US" altLang="ko-KR" sz="4600" b="1" dirty="0"/>
              <a:t>.</a:t>
            </a:r>
          </a:p>
          <a:p>
            <a:pPr algn="ctr"/>
            <a:endParaRPr lang="en-US" altLang="ko-KR" sz="4600" b="1" dirty="0"/>
          </a:p>
          <a:p>
            <a:pPr algn="ctr"/>
            <a:r>
              <a:rPr lang="ko-KR" altLang="en-US" sz="4600" b="1" dirty="0"/>
              <a:t>읽어주셔서 감사합니다</a:t>
            </a:r>
            <a:r>
              <a:rPr lang="en-US" altLang="ko-KR" sz="4600" b="1" dirty="0"/>
              <a:t>.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655644" y="4339937"/>
            <a:ext cx="2661711" cy="758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979066" y="4339937"/>
            <a:ext cx="2661711" cy="758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94536" y="4339935"/>
            <a:ext cx="2661711" cy="758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317355" y="4339936"/>
            <a:ext cx="2661711" cy="758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651523" y="1001909"/>
            <a:ext cx="2661711" cy="758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974944" y="1001909"/>
            <a:ext cx="2661711" cy="758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90414" y="1001907"/>
            <a:ext cx="2661711" cy="758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313234" y="1001908"/>
            <a:ext cx="2661711" cy="758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668140" y="5289083"/>
            <a:ext cx="4896995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marL="311118" indent="-31111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　　</a:t>
            </a:r>
            <a:r>
              <a:rPr lang="ko-KR" altLang="en-US" sz="17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름</a:t>
            </a:r>
            <a:r>
              <a:rPr lang="ko-KR" altLang="en-US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　동　</a:t>
            </a:r>
            <a:r>
              <a:rPr lang="ko-KR" altLang="en-US" sz="17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섭</a:t>
            </a:r>
            <a:endParaRPr lang="en-US" altLang="ko-KR" sz="17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11118" indent="-31111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전화번호 </a:t>
            </a:r>
            <a:r>
              <a:rPr lang="en-US" altLang="ko-KR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: 010 – 4258 - 3031</a:t>
            </a:r>
          </a:p>
          <a:p>
            <a:pPr marL="311118" indent="-311118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7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E - mail  : wwpp117@naver.com</a:t>
            </a:r>
          </a:p>
        </p:txBody>
      </p:sp>
    </p:spTree>
    <p:extLst>
      <p:ext uri="{BB962C8B-B14F-4D97-AF65-F5344CB8AC3E}">
        <p14:creationId xmlns:p14="http://schemas.microsoft.com/office/powerpoint/2010/main" val="101466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Lobby UI – Lab (B)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54" y="843122"/>
            <a:ext cx="3420597" cy="1965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279256" y="4574553"/>
            <a:ext cx="4456103" cy="2545023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Lab UI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는 기체의 업그레이드를 위한 특성이 존재합니다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객체들의 생성은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Prototype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패턴을 사용했습니다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각 특성끼리 연결되어 있어 이전 특성을 사지 않으면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다음 특성이 열리지 않는 구조로 되어있습니다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이전 특성과 다음 특성으로 선 들의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구합니다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특성은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LV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마다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개 씩 살 수 있습니다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N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키를 누르면 초기화 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갈매기형 수장 31"/>
          <p:cNvSpPr/>
          <p:nvPr/>
        </p:nvSpPr>
        <p:spPr>
          <a:xfrm>
            <a:off x="1061276" y="4642131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915992" y="4642131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69797" y="977729"/>
            <a:ext cx="621854" cy="189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30663" y="1381761"/>
            <a:ext cx="2000847" cy="1118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42" y="2580197"/>
            <a:ext cx="2237954" cy="1200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384" y="1214877"/>
            <a:ext cx="871434" cy="33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41942" y="2569199"/>
            <a:ext cx="2237954" cy="121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569383" y="1209404"/>
            <a:ext cx="871434" cy="321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/>
          <p:nvPr/>
        </p:nvCxnSpPr>
        <p:spPr>
          <a:xfrm>
            <a:off x="3888425" y="1174008"/>
            <a:ext cx="621849" cy="182447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71457" y="2874036"/>
            <a:ext cx="290989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특성 사기 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후</a:t>
            </a:r>
            <a:r>
              <a:rPr lang="en-US" altLang="ko-KR" sz="1100" b="1" dirty="0"/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8" y="943201"/>
            <a:ext cx="4119781" cy="2147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08" y="3542455"/>
            <a:ext cx="3031188" cy="39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4336377"/>
            <a:ext cx="3688669" cy="1090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87" y="3145495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87" y="3939416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5735359" y="6843644"/>
            <a:ext cx="513029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Ability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객체 생성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Ability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객체 연결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Line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 / Ability 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구입</a:t>
            </a:r>
            <a:r>
              <a:rPr lang="en-US" altLang="ko-KR" sz="1100" b="1" dirty="0"/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/>
          <p:nvPr/>
        </p:nvCxnSpPr>
        <p:spPr>
          <a:xfrm>
            <a:off x="2392895" y="2499856"/>
            <a:ext cx="838615" cy="675059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5609782"/>
            <a:ext cx="4774863" cy="118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87" y="5443326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5735359" y="843120"/>
            <a:ext cx="4774863" cy="595441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0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p.5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6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968" y="843122"/>
            <a:ext cx="2331951" cy="1306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Lobby UI – Lab (C)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79256" y="4574553"/>
            <a:ext cx="4456103" cy="1730612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특성을 사는 순간 특성들의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BUY_TYPE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을 비교해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Data_Container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 있는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LabInfo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넣어줍니다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만약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BUY_TYPE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TYPE_NOBUY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면 초기 값으로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초기화 시켜줍니다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Player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Data_Container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 올라가 있는 </a:t>
            </a:r>
            <a:r>
              <a:rPr lang="en-US" altLang="ko-KR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LabInfo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 를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가져와 사용합니다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갈매기형 수장 31"/>
          <p:cNvSpPr/>
          <p:nvPr/>
        </p:nvSpPr>
        <p:spPr>
          <a:xfrm>
            <a:off x="1061276" y="4642131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915992" y="4642131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735359" y="6083005"/>
            <a:ext cx="513029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BUY_TYPE / Container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올리기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Container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 올라간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100" b="1" dirty="0"/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87" y="5443326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2403749"/>
            <a:ext cx="2439989" cy="51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892" y="3079819"/>
            <a:ext cx="2439989" cy="51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꺾인 연결선 44"/>
          <p:cNvCxnSpPr/>
          <p:nvPr/>
        </p:nvCxnSpPr>
        <p:spPr>
          <a:xfrm rot="16200000" flipH="1">
            <a:off x="2420599" y="2861584"/>
            <a:ext cx="365721" cy="624020"/>
          </a:xfrm>
          <a:prstGeom prst="bent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673436" y="3262110"/>
            <a:ext cx="647205" cy="35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591868" y="2583536"/>
            <a:ext cx="647205" cy="35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971659"/>
            <a:ext cx="2798342" cy="18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1637044"/>
            <a:ext cx="3808854" cy="24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8" y="2351573"/>
            <a:ext cx="3031537" cy="13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8" y="4018808"/>
            <a:ext cx="3342464" cy="29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60" y="4842147"/>
            <a:ext cx="4774863" cy="124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5735359" y="843120"/>
            <a:ext cx="4774863" cy="523988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87" y="1235542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87" y="1950071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87" y="3621848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87" y="4415769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1071457" y="3667957"/>
            <a:ext cx="290989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특성 적용 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후</a:t>
            </a:r>
            <a:r>
              <a:rPr lang="en-US" altLang="ko-KR" sz="1100" b="1" dirty="0"/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61611" y="843121"/>
            <a:ext cx="2352309" cy="1316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1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p.6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004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Lobby UI – CONSOLE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55" y="843123"/>
            <a:ext cx="2612687" cy="1501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44" y="977729"/>
            <a:ext cx="1323732" cy="134224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426143" y="925824"/>
            <a:ext cx="1100261" cy="747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022367" y="5712304"/>
            <a:ext cx="4532225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오브젝트와 충돌하면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[F ACCESS]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라는 직교 투영 된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이미지가 그려지고 그 상태에서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F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키를 누르면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Console UI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가 열립니다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메뉴 중 하나로 들어갈 때 배경에 있는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들은 화면 전환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효과가 일어나고 다른 메뉴로 들어갑니다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6" name="갈매기형 수장 35"/>
          <p:cNvSpPr/>
          <p:nvPr/>
        </p:nvSpPr>
        <p:spPr>
          <a:xfrm>
            <a:off x="5804387" y="5779882"/>
            <a:ext cx="202334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갈매기형 수장 36"/>
          <p:cNvSpPr/>
          <p:nvPr/>
        </p:nvSpPr>
        <p:spPr>
          <a:xfrm>
            <a:off x="5659103" y="5779882"/>
            <a:ext cx="202333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2237794" y="2023502"/>
            <a:ext cx="85468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2237793" y="1669227"/>
            <a:ext cx="0" cy="3542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1457" y="2397683"/>
            <a:ext cx="290989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오브젝트 충돌 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후</a:t>
            </a:r>
            <a:r>
              <a:rPr lang="en-US" altLang="ko-KR" sz="1100" b="1" dirty="0"/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6" y="2723723"/>
            <a:ext cx="2254220" cy="1295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536" y="2851348"/>
            <a:ext cx="2032076" cy="1167460"/>
          </a:xfrm>
          <a:prstGeom prst="rect">
            <a:avLst/>
          </a:prstGeom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4" name="직선 연결선 53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3014749" y="2272181"/>
            <a:ext cx="0" cy="31702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4413919" y="5209691"/>
            <a:ext cx="0" cy="83330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3015186" y="2272181"/>
            <a:ext cx="216285" cy="88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71456" y="4064918"/>
            <a:ext cx="290989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Console / Orders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951575"/>
            <a:ext cx="4507911" cy="51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17" y="1666105"/>
            <a:ext cx="1943293" cy="118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3174555"/>
            <a:ext cx="4066567" cy="195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302" y="4415769"/>
            <a:ext cx="3268813" cy="2685272"/>
          </a:xfrm>
          <a:prstGeom prst="rect">
            <a:avLst/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5735359" y="843121"/>
            <a:ext cx="4352976" cy="444596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6245346" y="4742143"/>
            <a:ext cx="3556580" cy="256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2160062" y="3383671"/>
            <a:ext cx="85468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69" idx="1"/>
          </p:cNvCxnSpPr>
          <p:nvPr/>
        </p:nvCxnSpPr>
        <p:spPr>
          <a:xfrm rot="10800000">
            <a:off x="4724848" y="4870271"/>
            <a:ext cx="1520500" cy="1"/>
          </a:xfrm>
          <a:prstGeom prst="bent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805" y="1464909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805" y="2851349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직사각형 80"/>
          <p:cNvSpPr/>
          <p:nvPr/>
        </p:nvSpPr>
        <p:spPr>
          <a:xfrm>
            <a:off x="6245346" y="1846365"/>
            <a:ext cx="1899696" cy="58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6085468" y="3568102"/>
            <a:ext cx="1899696" cy="450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62" name="꺾인 연결선 61"/>
          <p:cNvCxnSpPr>
            <a:stCxn id="81" idx="3"/>
          </p:cNvCxnSpPr>
          <p:nvPr/>
        </p:nvCxnSpPr>
        <p:spPr>
          <a:xfrm>
            <a:off x="8145042" y="2138527"/>
            <a:ext cx="466390" cy="1654927"/>
          </a:xfrm>
          <a:prstGeom prst="bent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82" idx="3"/>
          </p:cNvCxnSpPr>
          <p:nvPr/>
        </p:nvCxnSpPr>
        <p:spPr>
          <a:xfrm flipH="1">
            <a:off x="7985163" y="3793455"/>
            <a:ext cx="62626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623850" y="2291261"/>
            <a:ext cx="2909893" cy="78046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화면이 전환 될 때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신호를 전달해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화면전환 효과가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나타납니다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8611367" y="2289036"/>
            <a:ext cx="1321505" cy="767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5735359" y="5289083"/>
            <a:ext cx="5130293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b="1" dirty="0"/>
              <a:t>Menu </a:t>
            </a:r>
            <a:r>
              <a:rPr lang="ko-KR" altLang="en-US" sz="1100" b="1" dirty="0"/>
              <a:t>전환 코드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1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p.7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95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Lobby UI – ORDERS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67" y="843123"/>
            <a:ext cx="3422485" cy="1966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51" y="1954612"/>
            <a:ext cx="1430711" cy="704763"/>
          </a:xfrm>
          <a:prstGeom prst="rect">
            <a:avLst/>
          </a:prstGeom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056928" y="2874036"/>
            <a:ext cx="3590187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Orders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Clear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전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후</a:t>
            </a:r>
            <a:r>
              <a:rPr lang="ko-KR" altLang="en-US" sz="1100" b="1" dirty="0"/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54" name="직사각형 53"/>
          <p:cNvSpPr/>
          <p:nvPr/>
        </p:nvSpPr>
        <p:spPr>
          <a:xfrm>
            <a:off x="1304651" y="1213004"/>
            <a:ext cx="1430711" cy="484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54" idx="2"/>
            <a:endCxn id="47" idx="0"/>
          </p:cNvCxnSpPr>
          <p:nvPr/>
        </p:nvCxnSpPr>
        <p:spPr>
          <a:xfrm>
            <a:off x="2020007" y="1697414"/>
            <a:ext cx="0" cy="2571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60" y="922514"/>
            <a:ext cx="4275244" cy="30114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29" y="3287016"/>
            <a:ext cx="3434723" cy="1421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1056928" y="4779448"/>
            <a:ext cx="3590187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Loading Scene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r>
              <a:rPr lang="ko-KR" altLang="en-US" sz="1100" b="1" dirty="0"/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3496798" y="2557169"/>
            <a:ext cx="0" cy="667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2774290" y="2557169"/>
            <a:ext cx="74113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1528225"/>
            <a:ext cx="4463623" cy="128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59" y="5606651"/>
            <a:ext cx="2720610" cy="79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60" y="2887075"/>
            <a:ext cx="3886987" cy="168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5735359" y="6435798"/>
            <a:ext cx="5130293" cy="441128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Stage Clear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Stage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번호 증가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미션 선택 시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Loading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창으로 이동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endParaRPr lang="en-US" altLang="ko-KR" sz="1100" b="1" dirty="0"/>
          </a:p>
          <a:p>
            <a:r>
              <a:rPr lang="en-US" altLang="ko-KR" sz="1100" b="1" dirty="0"/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Loading Render</a:t>
            </a:r>
            <a:r>
              <a:rPr lang="en-US" altLang="ko-KR" sz="1100" b="1" dirty="0"/>
              <a:t>/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Loading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완료 신호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Loading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끝나고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Stage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전환</a:t>
            </a:r>
            <a:r>
              <a:rPr lang="ko-KR" altLang="en-US" sz="1100" b="1" dirty="0"/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79256" y="5209690"/>
            <a:ext cx="4454626" cy="2301133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스테이지를 </a:t>
            </a:r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클리어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시 다음 스테이지가 열리게 되고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클리어된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스테이지는 다시 들어갈 수 없습니다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미션을 누르면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Loading Scene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으로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넘어갑니다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Loading Scene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여러 장의 이미지를 시간에 맞춰 크기와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Alpha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값을 변경해 그려줬습니다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Loading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 끝나게 되면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Scene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전환이 이뤄집니다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갈매기형 수장 77"/>
          <p:cNvSpPr/>
          <p:nvPr/>
        </p:nvSpPr>
        <p:spPr>
          <a:xfrm>
            <a:off x="1061276" y="5277268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갈매기형 수장 78"/>
          <p:cNvSpPr/>
          <p:nvPr/>
        </p:nvSpPr>
        <p:spPr>
          <a:xfrm>
            <a:off x="915992" y="5277268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176" y="4771798"/>
            <a:ext cx="2482083" cy="35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53" y="1160691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51" y="2585208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51" y="4386523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53" y="5205150"/>
            <a:ext cx="130765" cy="32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5735359" y="843121"/>
            <a:ext cx="4352976" cy="55926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11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p.8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01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293" y="3142639"/>
            <a:ext cx="3808854" cy="333732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293" y="943627"/>
            <a:ext cx="3663292" cy="2122476"/>
          </a:xfrm>
          <a:prstGeom prst="rect">
            <a:avLst/>
          </a:prstGeom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9395" y="-409120"/>
            <a:ext cx="0" cy="823875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09888" y="604945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856" y="977730"/>
            <a:ext cx="975697" cy="37872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824548" y="1338036"/>
            <a:ext cx="89463" cy="1263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931" y="148278"/>
            <a:ext cx="501841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01. Lobby UI – HANGAR …. </a:t>
            </a:r>
            <a:r>
              <a:rPr lang="ko-KR" altLang="en-US" sz="15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장비창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49239" y="1001908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9239" y="1520328"/>
            <a:ext cx="869280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49239" y="2038749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 Team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239" y="2557170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Direct 2D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49239" y="3075591"/>
            <a:ext cx="1004702" cy="30540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801658" y="7141986"/>
            <a:ext cx="10870917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5890822" y="4177592"/>
            <a:ext cx="3681325" cy="396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735359" y="843119"/>
            <a:ext cx="4741634" cy="574473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5735359" y="6594583"/>
            <a:ext cx="4741634" cy="439084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장비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스왑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함수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Data Container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에서 장착 중인 장비 가져오는 코드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279256" y="5712304"/>
            <a:ext cx="4454626" cy="132340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HANGAR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SHOP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메뉴들은 직교 투영 위에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플레이어를  띄웠고 회전이 가능합니다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장비창은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장비 리스트에 있는 아이템을 장착 하거나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변경이 가능하며 장착중인 아이템은 첫 번째 칸에 있고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테두리가 흰색입니다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74" name="갈매기형 수장 73"/>
          <p:cNvSpPr/>
          <p:nvPr/>
        </p:nvSpPr>
        <p:spPr>
          <a:xfrm>
            <a:off x="1061276" y="5779882"/>
            <a:ext cx="164167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갈매기형 수장 74"/>
          <p:cNvSpPr/>
          <p:nvPr/>
        </p:nvSpPr>
        <p:spPr>
          <a:xfrm>
            <a:off x="915992" y="5779882"/>
            <a:ext cx="164166" cy="170254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화살표 연결선 54"/>
          <p:cNvCxnSpPr>
            <a:stCxn id="58" idx="1"/>
          </p:cNvCxnSpPr>
          <p:nvPr/>
        </p:nvCxnSpPr>
        <p:spPr>
          <a:xfrm flipH="1">
            <a:off x="5073765" y="4376073"/>
            <a:ext cx="81705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56" y="843122"/>
            <a:ext cx="3454742" cy="1984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2982763" y="895027"/>
            <a:ext cx="1431156" cy="1853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05" y="2046147"/>
            <a:ext cx="1266459" cy="169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4245094" y="2046147"/>
            <a:ext cx="1257069" cy="1696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7" tIns="49779" rIns="99557" bIns="49779"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3680362" y="3213522"/>
            <a:ext cx="50036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3689030" y="2739045"/>
            <a:ext cx="0" cy="485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56928" y="2874036"/>
            <a:ext cx="2390239" cy="271459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&lt;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HANGAR –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장비창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1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1568866" y="3965676"/>
            <a:ext cx="3466908" cy="1323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9557" tIns="49779" rIns="99557" bIns="49779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을 일부러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100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의 자리로 한 이유는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숫자 하나로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가지의 데이터를 가져올 수 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있기 때문입니다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ex)                       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에서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=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총을 의미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/ 14 = Texture Index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를 의미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12" y="4846637"/>
            <a:ext cx="1377803" cy="19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" name="직선 연결선 70"/>
          <p:cNvCxnSpPr/>
          <p:nvPr/>
        </p:nvCxnSpPr>
        <p:spPr>
          <a:xfrm flipV="1">
            <a:off x="5741175" y="3097608"/>
            <a:ext cx="4741634" cy="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418782" y="7180514"/>
            <a:ext cx="9696355" cy="339326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이동섭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	010 – 4258 – 3031 	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  <a:hlinkClick r:id="rId7"/>
              </a:rPr>
              <a:t>wwpp117@naver.com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 				    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rPr>
              <a:t>p.9 </a:t>
            </a:r>
            <a:endParaRPr lang="ko-KR" altLang="en-US" sz="15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5" y="7237952"/>
            <a:ext cx="187869" cy="2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5" descr="이메일 - 무료 멀티미디어개 아이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67" y="7207368"/>
            <a:ext cx="256359" cy="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" y="7104232"/>
            <a:ext cx="475039" cy="4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561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12809</TotalTime>
  <Words>3486</Words>
  <Application>Microsoft Office PowerPoint</Application>
  <PresentationFormat>사용자 지정</PresentationFormat>
  <Paragraphs>802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굴림</vt:lpstr>
      <vt:lpstr>Arial</vt:lpstr>
      <vt:lpstr>맑은 고딕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이동섭</cp:lastModifiedBy>
  <cp:revision>388</cp:revision>
  <dcterms:created xsi:type="dcterms:W3CDTF">2013-09-05T09:43:46Z</dcterms:created>
  <dcterms:modified xsi:type="dcterms:W3CDTF">2020-11-29T12:55:11Z</dcterms:modified>
</cp:coreProperties>
</file>